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513" r:id="rId2"/>
    <p:sldId id="518" r:id="rId3"/>
    <p:sldId id="552" r:id="rId4"/>
    <p:sldId id="548" r:id="rId5"/>
    <p:sldId id="524" r:id="rId6"/>
    <p:sldId id="525" r:id="rId7"/>
    <p:sldId id="526" r:id="rId8"/>
    <p:sldId id="553" r:id="rId9"/>
    <p:sldId id="529" r:id="rId10"/>
    <p:sldId id="530" r:id="rId11"/>
    <p:sldId id="554" r:id="rId12"/>
    <p:sldId id="550" r:id="rId13"/>
    <p:sldId id="549" r:id="rId14"/>
    <p:sldId id="533" r:id="rId15"/>
    <p:sldId id="534" r:id="rId16"/>
    <p:sldId id="555" r:id="rId17"/>
    <p:sldId id="536" r:id="rId18"/>
    <p:sldId id="537" r:id="rId19"/>
    <p:sldId id="538" r:id="rId20"/>
    <p:sldId id="556" r:id="rId21"/>
    <p:sldId id="551" r:id="rId22"/>
    <p:sldId id="540" r:id="rId23"/>
    <p:sldId id="542" r:id="rId24"/>
    <p:sldId id="543" r:id="rId25"/>
    <p:sldId id="544" r:id="rId26"/>
    <p:sldId id="557" r:id="rId27"/>
    <p:sldId id="545" r:id="rId28"/>
    <p:sldId id="546" r:id="rId29"/>
    <p:sldId id="547" r:id="rId30"/>
  </p:sldIdLst>
  <p:sldSz cx="9144000" cy="5143500" type="screen16x9"/>
  <p:notesSz cx="6858000" cy="9144000"/>
  <p:defaultTextStyle>
    <a:defPPr marL="0" marR="0" indent="0" algn="l" defTabSz="573969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3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1pPr>
    <a:lvl2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2pPr>
    <a:lvl3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3pPr>
    <a:lvl4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4pPr>
    <a:lvl5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5pPr>
    <a:lvl6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6pPr>
    <a:lvl7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7pPr>
    <a:lvl8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8pPr>
    <a:lvl9pPr marL="0" marR="0" indent="0" algn="ctr" defTabSz="286984" rtl="0" fontAlgn="auto" latinLnBrk="0" hangingPunct="0">
      <a:lnSpc>
        <a:spcPct val="80000"/>
      </a:lnSpc>
      <a:spcBef>
        <a:spcPts val="3452"/>
      </a:spcBef>
      <a:spcAft>
        <a:spcPts val="0"/>
      </a:spcAft>
      <a:buClrTx/>
      <a:buSzTx/>
      <a:buFontTx/>
      <a:buNone/>
      <a:tabLst/>
      <a:defRPr kumimoji="0" sz="3139" b="0" i="0" u="none" strike="noStrike" cap="none" spc="0" normalizeH="0" baseline="0">
        <a:ln>
          <a:noFill/>
        </a:ln>
        <a:solidFill>
          <a:srgbClr val="333333"/>
        </a:solidFill>
        <a:effectLst/>
        <a:uFillTx/>
        <a:latin typeface="+mn-lt"/>
        <a:ea typeface="+mn-ea"/>
        <a:cs typeface="+mn-cs"/>
        <a:sym typeface="Helvetica Neue Thin"/>
      </a:defRPr>
    </a:lvl9pPr>
  </p:defaultTextStyle>
  <p:extLst>
    <p:ext uri="{521415D9-36F7-43E2-AB2F-B90AF26B5E84}">
      <p14:sectionLst xmlns:p14="http://schemas.microsoft.com/office/powerpoint/2010/main">
        <p14:section name="Python" id="{070BE7C1-53E5-485E-8639-1631EBD4E0F4}">
          <p14:sldIdLst>
            <p14:sldId id="513"/>
            <p14:sldId id="518"/>
            <p14:sldId id="552"/>
            <p14:sldId id="548"/>
            <p14:sldId id="524"/>
            <p14:sldId id="525"/>
            <p14:sldId id="526"/>
            <p14:sldId id="553"/>
            <p14:sldId id="529"/>
            <p14:sldId id="530"/>
            <p14:sldId id="554"/>
            <p14:sldId id="550"/>
            <p14:sldId id="549"/>
            <p14:sldId id="533"/>
            <p14:sldId id="534"/>
            <p14:sldId id="555"/>
            <p14:sldId id="536"/>
            <p14:sldId id="537"/>
            <p14:sldId id="538"/>
            <p14:sldId id="556"/>
            <p14:sldId id="551"/>
            <p14:sldId id="540"/>
            <p14:sldId id="542"/>
            <p14:sldId id="543"/>
            <p14:sldId id="544"/>
            <p14:sldId id="557"/>
            <p14:sldId id="545"/>
            <p14:sldId id="546"/>
            <p14:sldId id="5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2A"/>
    <a:srgbClr val="3197E1"/>
    <a:srgbClr val="3483C9"/>
    <a:srgbClr val="6D9B3E"/>
    <a:srgbClr val="92D050"/>
    <a:srgbClr val="F2F2F2"/>
    <a:srgbClr val="8ABC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03" autoAdjust="0"/>
    <p:restoredTop sz="95320" autoAdjust="0"/>
  </p:normalViewPr>
  <p:slideViewPr>
    <p:cSldViewPr snapToGrid="0" snapToObjects="1">
      <p:cViewPr varScale="1">
        <p:scale>
          <a:sx n="140" d="100"/>
          <a:sy n="140" d="100"/>
        </p:scale>
        <p:origin x="900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5" d="100"/>
          <a:sy n="125" d="100"/>
        </p:scale>
        <p:origin x="28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86984" latinLnBrk="0">
      <a:defRPr sz="1381">
        <a:latin typeface="Lucida Grande"/>
        <a:ea typeface="Lucida Grande"/>
        <a:cs typeface="Lucida Grande"/>
        <a:sym typeface="Lucida Grande"/>
      </a:defRPr>
    </a:lvl1pPr>
    <a:lvl2pPr indent="143492" defTabSz="286984" latinLnBrk="0">
      <a:defRPr sz="1381">
        <a:latin typeface="Lucida Grande"/>
        <a:ea typeface="Lucida Grande"/>
        <a:cs typeface="Lucida Grande"/>
        <a:sym typeface="Lucida Grande"/>
      </a:defRPr>
    </a:lvl2pPr>
    <a:lvl3pPr indent="286984" defTabSz="286984" latinLnBrk="0">
      <a:defRPr sz="1381">
        <a:latin typeface="Lucida Grande"/>
        <a:ea typeface="Lucida Grande"/>
        <a:cs typeface="Lucida Grande"/>
        <a:sym typeface="Lucida Grande"/>
      </a:defRPr>
    </a:lvl3pPr>
    <a:lvl4pPr indent="430477" defTabSz="286984" latinLnBrk="0">
      <a:defRPr sz="1381">
        <a:latin typeface="Lucida Grande"/>
        <a:ea typeface="Lucida Grande"/>
        <a:cs typeface="Lucida Grande"/>
        <a:sym typeface="Lucida Grande"/>
      </a:defRPr>
    </a:lvl4pPr>
    <a:lvl5pPr indent="573969" defTabSz="286984" latinLnBrk="0">
      <a:defRPr sz="1381">
        <a:latin typeface="Lucida Grande"/>
        <a:ea typeface="Lucida Grande"/>
        <a:cs typeface="Lucida Grande"/>
        <a:sym typeface="Lucida Grande"/>
      </a:defRPr>
    </a:lvl5pPr>
    <a:lvl6pPr indent="717461" defTabSz="286984" latinLnBrk="0">
      <a:defRPr sz="1381">
        <a:latin typeface="Lucida Grande"/>
        <a:ea typeface="Lucida Grande"/>
        <a:cs typeface="Lucida Grande"/>
        <a:sym typeface="Lucida Grande"/>
      </a:defRPr>
    </a:lvl6pPr>
    <a:lvl7pPr indent="860953" defTabSz="286984" latinLnBrk="0">
      <a:defRPr sz="1381">
        <a:latin typeface="Lucida Grande"/>
        <a:ea typeface="Lucida Grande"/>
        <a:cs typeface="Lucida Grande"/>
        <a:sym typeface="Lucida Grande"/>
      </a:defRPr>
    </a:lvl7pPr>
    <a:lvl8pPr indent="1004446" defTabSz="286984" latinLnBrk="0">
      <a:defRPr sz="1381">
        <a:latin typeface="Lucida Grande"/>
        <a:ea typeface="Lucida Grande"/>
        <a:cs typeface="Lucida Grande"/>
        <a:sym typeface="Lucida Grande"/>
      </a:defRPr>
    </a:lvl8pPr>
    <a:lvl9pPr indent="1147938" defTabSz="286984" latinLnBrk="0">
      <a:defRPr sz="1381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76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9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246558" y="4870270"/>
            <a:ext cx="250068" cy="2486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직사각형">
            <a:extLst>
              <a:ext uri="{FF2B5EF4-FFF2-40B4-BE49-F238E27FC236}">
                <a16:creationId xmlns:a16="http://schemas.microsoft.com/office/drawing/2014/main" id="{25522BB8-72DF-2B49-81F3-F39C0B9FF0EF}"/>
              </a:ext>
            </a:extLst>
          </p:cNvPr>
          <p:cNvSpPr/>
          <p:nvPr userDrawn="1"/>
        </p:nvSpPr>
        <p:spPr>
          <a:xfrm>
            <a:off x="0" y="1"/>
            <a:ext cx="9144000" cy="96981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779D1B4-FB9D-2B4E-8175-1E253CC0E6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858" y="554181"/>
            <a:ext cx="4526162" cy="365029"/>
          </a:xfrm>
        </p:spPr>
        <p:txBody>
          <a:bodyPr/>
          <a:lstStyle>
            <a:lvl1pPr algn="l">
              <a:defRPr sz="200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16753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1958201"/>
            <a:ext cx="9144000" cy="1216325"/>
          </a:xfrm>
          <a:prstGeom prst="rect">
            <a:avLst/>
          </a:prstGeom>
          <a:gradFill flip="none" rotWithShape="1">
            <a:gsLst>
              <a:gs pos="0">
                <a:srgbClr val="00882B"/>
              </a:gs>
              <a:gs pos="75000">
                <a:srgbClr val="00882B"/>
              </a:gs>
              <a:gs pos="86000">
                <a:srgbClr val="00882B"/>
              </a:gs>
              <a:gs pos="100000">
                <a:schemeClr val="accent2">
                  <a:lumMod val="75000"/>
                </a:schemeClr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pPr marL="177800" indent="-177800" algn="just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2969" y="2285994"/>
            <a:ext cx="7358063" cy="612478"/>
          </a:xfrm>
        </p:spPr>
        <p:txBody>
          <a:bodyPr anchor="ctr" anchorCtr="1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94443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직사각형">
            <a:extLst>
              <a:ext uri="{FF2B5EF4-FFF2-40B4-BE49-F238E27FC236}">
                <a16:creationId xmlns:a16="http://schemas.microsoft.com/office/drawing/2014/main" id="{25522BB8-72DF-2B49-81F3-F39C0B9FF0EF}"/>
              </a:ext>
            </a:extLst>
          </p:cNvPr>
          <p:cNvSpPr/>
          <p:nvPr userDrawn="1"/>
        </p:nvSpPr>
        <p:spPr>
          <a:xfrm>
            <a:off x="0" y="0"/>
            <a:ext cx="9144000" cy="46783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779D1B4-FB9D-2B4E-8175-1E253CC0E6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91907"/>
            <a:ext cx="5173980" cy="284015"/>
          </a:xfrm>
        </p:spPr>
        <p:txBody>
          <a:bodyPr/>
          <a:lstStyle>
            <a:lvl1pPr algn="l">
              <a:defRPr sz="180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04D0D7CF-BB30-A947-943D-D9BD9D05CF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33244" y="91908"/>
            <a:ext cx="3610756" cy="284015"/>
          </a:xfrm>
        </p:spPr>
        <p:txBody>
          <a:bodyPr/>
          <a:lstStyle>
            <a:lvl1pPr algn="r">
              <a:defRPr sz="110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02387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직사각형">
            <a:extLst>
              <a:ext uri="{FF2B5EF4-FFF2-40B4-BE49-F238E27FC236}">
                <a16:creationId xmlns:a16="http://schemas.microsoft.com/office/drawing/2014/main" id="{25522BB8-72DF-2B49-81F3-F39C0B9FF0EF}"/>
              </a:ext>
            </a:extLst>
          </p:cNvPr>
          <p:cNvSpPr/>
          <p:nvPr userDrawn="1"/>
        </p:nvSpPr>
        <p:spPr>
          <a:xfrm>
            <a:off x="0" y="0"/>
            <a:ext cx="9144000" cy="467833"/>
          </a:xfrm>
          <a:prstGeom prst="rect">
            <a:avLst/>
          </a:prstGeom>
          <a:solidFill>
            <a:srgbClr val="6D9B3E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1B807-553E-B644-B9BF-3E6397736E4E}"/>
              </a:ext>
            </a:extLst>
          </p:cNvPr>
          <p:cNvSpPr txBox="1"/>
          <p:nvPr userDrawn="1"/>
        </p:nvSpPr>
        <p:spPr>
          <a:xfrm>
            <a:off x="6250577" y="90030"/>
            <a:ext cx="2836719" cy="287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8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NanumBarunGothicOTF" panose="02020603020101020101" pitchFamily="18" charset="-127"/>
                <a:ea typeface="NanumBarunGothicOTF" panose="02020603020101020101" pitchFamily="18" charset="-127"/>
                <a:cs typeface="+mn-cs"/>
                <a:sym typeface="Helvetica Neue Thin"/>
              </a:rPr>
              <a:t>[STS 121]HTML 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NanumBarunGothicOTF" panose="02020603020101020101" pitchFamily="18" charset="-127"/>
                <a:ea typeface="NanumBarunGothicOTF" panose="02020603020101020101" pitchFamily="18" charset="-127"/>
                <a:cs typeface="+mn-cs"/>
                <a:sym typeface="Helvetica Neue Thin"/>
              </a:rPr>
              <a:t>프로그래밍 기초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NanumBarunGothicOTF" panose="02020603020101020101" pitchFamily="18" charset="-127"/>
              <a:ea typeface="NanumBarunGothicOTF" panose="02020603020101020101" pitchFamily="18" charset="-127"/>
              <a:cs typeface="+mn-cs"/>
              <a:sym typeface="Helvetica Neue Thin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779D1B4-FB9D-2B4E-8175-1E253CC0E6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858" y="118382"/>
            <a:ext cx="2835054" cy="284015"/>
          </a:xfrm>
        </p:spPr>
        <p:txBody>
          <a:bodyPr/>
          <a:lstStyle>
            <a:lvl1pPr algn="l">
              <a:defRPr sz="140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dirty="0"/>
              <a:t>11. jQuery </a:t>
            </a:r>
            <a:r>
              <a:rPr lang="ko-KR" altLang="en-US" dirty="0"/>
              <a:t>소개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62090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직사각형">
            <a:extLst>
              <a:ext uri="{FF2B5EF4-FFF2-40B4-BE49-F238E27FC236}">
                <a16:creationId xmlns:a16="http://schemas.microsoft.com/office/drawing/2014/main" id="{25522BB8-72DF-2B49-81F3-F39C0B9FF0EF}"/>
              </a:ext>
            </a:extLst>
          </p:cNvPr>
          <p:cNvSpPr/>
          <p:nvPr userDrawn="1"/>
        </p:nvSpPr>
        <p:spPr>
          <a:xfrm>
            <a:off x="0" y="0"/>
            <a:ext cx="9144000" cy="699655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779D1B4-FB9D-2B4E-8175-1E253CC0E6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858" y="230716"/>
            <a:ext cx="2835054" cy="365029"/>
          </a:xfrm>
        </p:spPr>
        <p:txBody>
          <a:bodyPr/>
          <a:lstStyle>
            <a:lvl1pPr algn="l">
              <a:defRPr sz="200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3ECEDE37-4A1A-6D4A-8565-D9080EC385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03090" y="230716"/>
            <a:ext cx="2835054" cy="365029"/>
          </a:xfrm>
        </p:spPr>
        <p:txBody>
          <a:bodyPr/>
          <a:lstStyle>
            <a:lvl1pPr algn="l">
              <a:defRPr sz="200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8427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063" cy="174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92969" y="2652117"/>
            <a:ext cx="7358063" cy="59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442501" y="4882306"/>
            <a:ext cx="250068" cy="2486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308049">
              <a:lnSpc>
                <a:spcPct val="100000"/>
              </a:lnSpc>
              <a:spcBef>
                <a:spcPts val="0"/>
              </a:spcBef>
              <a:defRPr sz="949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2" r:id="rId2"/>
    <p:sldLayoutId id="2147483650" r:id="rId3"/>
    <p:sldLayoutId id="2147483649" r:id="rId4"/>
    <p:sldLayoutId id="2147483661" r:id="rId5"/>
    <p:sldLayoutId id="2147483651" r:id="rId6"/>
  </p:sldLayoutIdLst>
  <p:transition spd="med"/>
  <p:hf sldNum="0" hdr="0" dt="0"/>
  <p:txStyles>
    <p:titleStyle>
      <a:lvl1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9pPr>
    </p:titleStyle>
    <p:bodyStyle>
      <a:lvl1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0" algn="ctr" defTabSz="241082" rtl="0" latinLnBrk="0">
        <a:lnSpc>
          <a:spcPct val="80000"/>
        </a:lnSpc>
        <a:spcBef>
          <a:spcPts val="2900"/>
        </a:spcBef>
        <a:spcAft>
          <a:spcPts val="0"/>
        </a:spcAft>
        <a:buClrTx/>
        <a:buSzTx/>
        <a:buFontTx/>
        <a:buNone/>
        <a:tabLst/>
        <a:defRPr sz="2637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Neue Thin"/>
        </a:defRPr>
      </a:lvl9pPr>
    </p:bodyStyle>
    <p:otherStyle>
      <a:lvl1pPr marL="0" marR="0" indent="0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120541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241082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361622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482163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602704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723245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843785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964326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직사각형">
            <a:extLst>
              <a:ext uri="{FF2B5EF4-FFF2-40B4-BE49-F238E27FC236}">
                <a16:creationId xmlns:a16="http://schemas.microsoft.com/office/drawing/2014/main" id="{D958FB0C-DC6F-5D45-9668-A14901A4E50A}"/>
              </a:ext>
            </a:extLst>
          </p:cNvPr>
          <p:cNvSpPr/>
          <p:nvPr/>
        </p:nvSpPr>
        <p:spPr>
          <a:xfrm>
            <a:off x="0" y="4800636"/>
            <a:ext cx="9144000" cy="342865"/>
          </a:xfrm>
          <a:prstGeom prst="rect">
            <a:avLst/>
          </a:prstGeom>
          <a:solidFill>
            <a:srgbClr val="007E2A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629CCB-4904-8A4E-B786-4B6BD7C2C55D}"/>
              </a:ext>
            </a:extLst>
          </p:cNvPr>
          <p:cNvSpPr txBox="1"/>
          <p:nvPr/>
        </p:nvSpPr>
        <p:spPr>
          <a:xfrm>
            <a:off x="8241799" y="4821454"/>
            <a:ext cx="807913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457189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b="1" dirty="0" err="1">
                <a:solidFill>
                  <a:schemeClr val="bg1">
                    <a:lumMod val="95000"/>
                  </a:schemeClr>
                </a:solidFill>
              </a:rPr>
              <a:t>생능출판사</a:t>
            </a:r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5" name="Venenatis Aenean Justop"/>
          <p:cNvSpPr txBox="1"/>
          <p:nvPr/>
        </p:nvSpPr>
        <p:spPr>
          <a:xfrm>
            <a:off x="383809" y="2653097"/>
            <a:ext cx="4119295" cy="306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100000"/>
              </a:lnSpc>
              <a:defRPr sz="2500">
                <a:solidFill>
                  <a:srgbClr val="3197E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l"/>
            <a:r>
              <a:rPr lang="en-US" altLang="ko-KR" sz="28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r>
              <a:rPr lang="ko-KR" altLang="en-US" sz="28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장</a:t>
            </a:r>
            <a:r>
              <a:rPr lang="en-US" altLang="ko-KR" sz="28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28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데이터 준비</a:t>
            </a:r>
            <a:endParaRPr sz="2800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0" name="Venenatis Elit">
            <a:extLst>
              <a:ext uri="{FF2B5EF4-FFF2-40B4-BE49-F238E27FC236}">
                <a16:creationId xmlns:a16="http://schemas.microsoft.com/office/drawing/2014/main" id="{0AB8B436-B6C7-D140-9895-C9755E342D9F}"/>
              </a:ext>
            </a:extLst>
          </p:cNvPr>
          <p:cNvSpPr txBox="1"/>
          <p:nvPr/>
        </p:nvSpPr>
        <p:spPr>
          <a:xfrm>
            <a:off x="383809" y="1486468"/>
            <a:ext cx="5842644" cy="871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>
              <a:lnSpc>
                <a:spcPct val="100000"/>
              </a:lnSpc>
              <a:defRPr sz="25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spcBef>
                <a:spcPts val="100"/>
              </a:spcBef>
            </a:pPr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빅데이터 분석과 </a:t>
            </a:r>
            <a:r>
              <a:rPr lang="ko-KR" altLang="en-US" sz="32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머신러닝</a:t>
            </a:r>
            <a:endParaRPr lang="en-US" altLang="ko-KR" sz="3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0D7D3B-9856-5844-997D-2A2E2A137CD9}"/>
              </a:ext>
            </a:extLst>
          </p:cNvPr>
          <p:cNvSpPr/>
          <p:nvPr/>
        </p:nvSpPr>
        <p:spPr>
          <a:xfrm>
            <a:off x="6265444" y="26651"/>
            <a:ext cx="11160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Bigdata</a:t>
            </a:r>
            <a:endParaRPr lang="ko-KR" altLang="en-US" sz="1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0314" y="219921"/>
            <a:ext cx="22236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Machine </a:t>
            </a:r>
            <a:r>
              <a:rPr lang="en-US" altLang="ko-KR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Lerning</a:t>
            </a:r>
            <a:endParaRPr lang="ko-KR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68281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오픈 데이터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12730" y="573746"/>
            <a:ext cx="5687433" cy="2003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빅러닝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분야에도 컴퓨터 프로그래밍 시작 과정에서 가장 쉽게 접하는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“Hello World”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같은 오픈 데이터가 있습니다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라이브러리 또는 </a:t>
            </a:r>
            <a:r>
              <a:rPr lang="ko-KR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ko-KR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실습에 많이 사용되는 데이터 셋을 소개합니다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7106" y="3557530"/>
            <a:ext cx="14112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ts val="500"/>
              </a:spcBef>
            </a:pPr>
            <a:r>
              <a:rPr lang="ko-KR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아이리스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(Iris)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https://gadictos.com/wp-content/uploads/2019/03/iris-machinelearning-1060x39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68" y="3924839"/>
            <a:ext cx="2703920" cy="990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>
            <a:off x="4577435" y="3373524"/>
            <a:ext cx="729687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MNIST</a:t>
            </a:r>
            <a:endParaRPr lang="ko-KR" altLang="ko-KR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mnist dataset 이미지 검색결과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135" y="3702422"/>
            <a:ext cx="2092288" cy="1332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3336936"/>
            <a:ext cx="2171700" cy="16977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789027" y="2878458"/>
            <a:ext cx="19540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ts val="500"/>
              </a:spcBef>
            </a:pP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CIFAR-10/CIFAR-100</a:t>
            </a: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01646" y="668521"/>
            <a:ext cx="14696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ts val="500"/>
              </a:spcBef>
            </a:pPr>
            <a:r>
              <a:rPr lang="ko-KR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Kaggle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050" y="1036172"/>
            <a:ext cx="2690074" cy="133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884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 불러오기</a:t>
            </a:r>
          </a:p>
        </p:txBody>
      </p:sp>
    </p:spTree>
    <p:extLst>
      <p:ext uri="{BB962C8B-B14F-4D97-AF65-F5344CB8AC3E}">
        <p14:creationId xmlns:p14="http://schemas.microsoft.com/office/powerpoint/2010/main" val="398043394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데이터 불러오기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7003" y="803419"/>
            <a:ext cx="7537897" cy="2067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대부분 데이터 작업은 직접 데이터를 만들기 보다는 외부에서 대용량 데이터를 불러와서 사용합니다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판다스는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다양한 형식의 외부 데이터를 불러와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정형 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구조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앞으로 학습할 데이터 프레임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변환하는 기능을 제공합니다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자주 사용되는 몇 가지 형식 만 알아도 무방합니다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49699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 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1524" y="602698"/>
            <a:ext cx="8226488" cy="287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CSV</a:t>
            </a: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Comma-separated values</a:t>
            </a: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의 약자로서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CSV </a:t>
            </a: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파일은 각 라인의 컬럼들이 콤마로 분리된 텍스트 파일 포맷입니다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형식은 스프레드시트와 데이터베이스에 대한 가장 일반적인 가져오기 및 내보내기 형식입니다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CSV </a:t>
            </a: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형식은 특별한 표준이 없어 각기 다른 애플리케이션에 의해 만들어지고 사용되는데 차이가 있습니다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단순하며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쉬운 간편성 때문에 많이 사용되고 있습니다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72071" y="4143349"/>
            <a:ext cx="6099956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>
                <a:latin typeface="맑은 고딕" panose="020B0503020000020004" pitchFamily="50" charset="-127"/>
                <a:cs typeface="Times New Roman" panose="02020603050405020304" pitchFamily="18" charset="0"/>
              </a:rPr>
              <a:t>pd.read_csv(‘</a:t>
            </a:r>
            <a:r>
              <a:rPr lang="ko-KR" altLang="ko-KR" sz="3200">
                <a:ea typeface="맑은 고딕" panose="020B0503020000020004" pitchFamily="50" charset="-127"/>
                <a:cs typeface="Times New Roman" panose="02020603050405020304" pitchFamily="18" charset="0"/>
              </a:rPr>
              <a:t>파일경로</a:t>
            </a:r>
            <a:r>
              <a:rPr lang="en-US" altLang="ko-KR" sz="3200"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3200">
                <a:ea typeface="맑은 고딕" panose="020B0503020000020004" pitchFamily="50" charset="-127"/>
                <a:cs typeface="Times New Roman" panose="02020603050405020304" pitchFamily="18" charset="0"/>
              </a:rPr>
              <a:t>이름</a:t>
            </a:r>
            <a:r>
              <a:rPr lang="en-US" altLang="ko-KR" sz="3200">
                <a:ea typeface="맑은 고딕" panose="020B0503020000020004" pitchFamily="50" charset="-127"/>
                <a:cs typeface="Times New Roman" panose="02020603050405020304" pitchFamily="18" charset="0"/>
              </a:rPr>
              <a:t>’)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29931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EXCEL </a:t>
            </a:r>
            <a:r>
              <a:rPr lang="ko-KR" altLang="en-US" dirty="0"/>
              <a:t>파일 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67743" y="719163"/>
            <a:ext cx="7359203" cy="1586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Excel </a:t>
            </a: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확장자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.xlsx) </a:t>
            </a: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행과 열은 데이터프레임의 행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열로 일대일 대응됩니다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CSV</a:t>
            </a: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와 마찬가지로 판다스 데이터 분석 라이브러리 판다스를 이용하여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Excel </a:t>
            </a: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파일의 데이터를 불러오는 방법에 대하여 알아보겠습니다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30698" y="4050583"/>
            <a:ext cx="6149662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>
                <a:latin typeface="맑은 고딕" panose="020B0503020000020004" pitchFamily="50" charset="-127"/>
                <a:cs typeface="Times New Roman" panose="02020603050405020304" pitchFamily="18" charset="0"/>
              </a:rPr>
              <a:t>pd.read_excel(‘</a:t>
            </a:r>
            <a:r>
              <a:rPr lang="ko-KR" altLang="ko-KR" sz="3200">
                <a:ea typeface="맑은 고딕" panose="020B0503020000020004" pitchFamily="50" charset="-127"/>
                <a:cs typeface="Times New Roman" panose="02020603050405020304" pitchFamily="18" charset="0"/>
              </a:rPr>
              <a:t>파일경로</a:t>
            </a:r>
            <a:r>
              <a:rPr lang="en-US" altLang="ko-KR" sz="3200"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3200">
                <a:ea typeface="맑은 고딕" panose="020B0503020000020004" pitchFamily="50" charset="-127"/>
                <a:cs typeface="Times New Roman" panose="02020603050405020304" pitchFamily="18" charset="0"/>
              </a:rPr>
              <a:t>이름</a:t>
            </a:r>
            <a:r>
              <a:rPr lang="en-US" altLang="ko-KR" sz="3200">
                <a:ea typeface="맑은 고딕" panose="020B0503020000020004" pitchFamily="50" charset="-127"/>
                <a:cs typeface="Times New Roman" panose="02020603050405020304" pitchFamily="18" charset="0"/>
              </a:rPr>
              <a:t>’)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7848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파일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0026" y="575012"/>
            <a:ext cx="8536926" cy="3239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JSON (</a:t>
            </a:r>
            <a:r>
              <a:rPr lang="ko-KR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확장자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json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JavaScript Object Notation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약자로서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JavaScript 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문법에 영향을 받아 개발된 가벼운 데이터 표현 방식입니다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JSON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데이터를 교환하는 한 포맷으로서 그 단순함과 유연함 때문에 널리 사용되고 있습니다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웹 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브라우저와 웹 서버 사이 데이터를 교환하는데 </a:t>
            </a: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많이 사용되는 요즘 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대부분의 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언어는 대응 관계를 나타내는 </a:t>
            </a:r>
            <a:r>
              <a:rPr lang="ko-KR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자료형을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갖고 있는데 </a:t>
            </a:r>
            <a:r>
              <a:rPr lang="ko-KR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"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 = "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", "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 = "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몇 월 몇 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 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대응 관계를 나타낼 수 있는 </a:t>
            </a:r>
            <a:r>
              <a:rPr lang="ko-KR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자료형을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가지고 있습니다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86990" y="4337327"/>
            <a:ext cx="6315067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pd.read_json</a:t>
            </a:r>
            <a:r>
              <a:rPr lang="en-US" altLang="ko-KR" sz="32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(‘</a:t>
            </a:r>
            <a:r>
              <a:rPr lang="ko-KR" altLang="ko-KR" sz="32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파일경로</a:t>
            </a:r>
            <a:r>
              <a:rPr lang="en-US" altLang="ko-KR" sz="3200" dirty="0"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32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이름</a:t>
            </a:r>
            <a:r>
              <a:rPr lang="en-US" altLang="ko-KR" sz="3200" dirty="0">
                <a:ea typeface="맑은 고딕" panose="020B0503020000020004" pitchFamily="50" charset="-127"/>
                <a:cs typeface="Times New Roman" panose="02020603050405020304" pitchFamily="18" charset="0"/>
              </a:rPr>
              <a:t>’)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236195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저장하기</a:t>
            </a:r>
          </a:p>
        </p:txBody>
      </p:sp>
    </p:spTree>
    <p:extLst>
      <p:ext uri="{BB962C8B-B14F-4D97-AF65-F5344CB8AC3E}">
        <p14:creationId xmlns:p14="http://schemas.microsoft.com/office/powerpoint/2010/main" val="59377008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저장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741312" y="3778662"/>
            <a:ext cx="5119353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df.to_csv</a:t>
            </a:r>
            <a:r>
              <a:rPr lang="en-US" altLang="ko-KR" sz="32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(‘</a:t>
            </a:r>
            <a:r>
              <a:rPr lang="ko-KR" altLang="ko-KR" sz="32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파일경로</a:t>
            </a:r>
            <a:r>
              <a:rPr lang="en-US" altLang="ko-KR" sz="3200" dirty="0"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32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이름</a:t>
            </a:r>
            <a:r>
              <a:rPr lang="en-US" altLang="ko-KR" sz="3200" dirty="0">
                <a:ea typeface="맑은 고딕" panose="020B0503020000020004" pitchFamily="50" charset="-127"/>
                <a:cs typeface="Times New Roman" panose="02020603050405020304" pitchFamily="18" charset="0"/>
              </a:rPr>
              <a:t>’)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09851" y="852756"/>
            <a:ext cx="8122402" cy="1264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판다스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데이터프레임은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차원 배열로 구조화된 데이터이기 때문에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차원 구조를 갖는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CSV 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파일로 변환 할 수 있습니다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판다스의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csv 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파일로 저장하려면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to_csv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61550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EXCEL </a:t>
            </a:r>
            <a:r>
              <a:rPr lang="ko-KR" altLang="en-US" dirty="0"/>
              <a:t>파일 저장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1408" y="841638"/>
            <a:ext cx="7918740" cy="895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데이터프레임의 행과 열은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Excel 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파일의 행과 열로 </a:t>
            </a: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일대일로 대응되며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판다스의</a:t>
            </a: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데이터프레임을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Excel 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파일로 저장하려면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to_excel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51915" y="3826338"/>
            <a:ext cx="5418597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df.to_excel</a:t>
            </a:r>
            <a:r>
              <a:rPr lang="en-US" altLang="ko-KR" sz="32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(‘</a:t>
            </a:r>
            <a:r>
              <a:rPr lang="ko-KR" altLang="ko-KR" sz="32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파일경로</a:t>
            </a:r>
            <a:r>
              <a:rPr lang="en-US" altLang="ko-KR" sz="3200" dirty="0"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32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이름</a:t>
            </a:r>
            <a:r>
              <a:rPr lang="en-US" altLang="ko-KR" sz="3200" dirty="0">
                <a:ea typeface="맑은 고딕" panose="020B0503020000020004" pitchFamily="50" charset="-127"/>
                <a:cs typeface="Times New Roman" panose="02020603050405020304" pitchFamily="18" charset="0"/>
              </a:rPr>
              <a:t>’)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10030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파일 저장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226110" y="1798364"/>
            <a:ext cx="4570482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to_json</a:t>
            </a:r>
            <a:r>
              <a:rPr lang="en-US" altLang="ko-KR" sz="32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(‘</a:t>
            </a:r>
            <a:r>
              <a:rPr lang="ko-KR" altLang="ko-KR" sz="3200">
                <a:ea typeface="맑은 고딕" panose="020B0503020000020004" pitchFamily="50" charset="-127"/>
                <a:cs typeface="Times New Roman" panose="02020603050405020304" pitchFamily="18" charset="0"/>
              </a:rPr>
              <a:t>파일경로</a:t>
            </a:r>
            <a:r>
              <a:rPr lang="en-US" altLang="ko-KR" sz="3200" dirty="0"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3200">
                <a:ea typeface="맑은 고딕" panose="020B0503020000020004" pitchFamily="50" charset="-127"/>
                <a:cs typeface="Times New Roman" panose="02020603050405020304" pitchFamily="18" charset="0"/>
              </a:rPr>
              <a:t>이름</a:t>
            </a:r>
            <a:r>
              <a:rPr lang="en-US" altLang="ko-KR" sz="3200" dirty="0">
                <a:ea typeface="맑은 고딕" panose="020B0503020000020004" pitchFamily="50" charset="-127"/>
                <a:cs typeface="Times New Roman" panose="02020603050405020304" pitchFamily="18" charset="0"/>
              </a:rPr>
              <a:t>’)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2622" y="2938812"/>
            <a:ext cx="8336578" cy="1730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피클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(Pickle)</a:t>
            </a:r>
          </a:p>
          <a:p>
            <a:pPr algn="just">
              <a:lnSpc>
                <a:spcPct val="150000"/>
              </a:lnSpc>
              <a:spcBef>
                <a:spcPts val="500"/>
              </a:spcBef>
            </a:pPr>
            <a:r>
              <a:rPr lang="ko-KR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객체를 파일로 저장할 수 있는 방법입니다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보통 </a:t>
            </a:r>
            <a:r>
              <a:rPr lang="ko-KR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사이킷런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라이브러리를 통해 모델을 학습시키고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저장할 때 많이 사용합니다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판다스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데이터프레임뿐만 아니라 리스트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딕셔너리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모든 객체를 저장할 수 있으며 데이터프레임을 저장할 때는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to_pickle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불러올 때는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read_pickle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이라는 함수를 사용합니다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6262" y="903698"/>
            <a:ext cx="7630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데이터프레임을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JSON </a:t>
            </a: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파일로 저장하려면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to_json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이용합니다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ko-KR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8591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A96524-2B80-40C6-9F39-D5C56F6953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858" y="554181"/>
            <a:ext cx="4366142" cy="365029"/>
          </a:xfrm>
        </p:spPr>
        <p:txBody>
          <a:bodyPr/>
          <a:lstStyle/>
          <a:p>
            <a:r>
              <a:rPr lang="en-US" altLang="ko-KR" sz="2400" dirty="0"/>
              <a:t>4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데이터 준비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F17C76-5602-438B-AD33-53ECD998D161}"/>
              </a:ext>
            </a:extLst>
          </p:cNvPr>
          <p:cNvSpPr/>
          <p:nvPr/>
        </p:nvSpPr>
        <p:spPr>
          <a:xfrm>
            <a:off x="3927475" y="2123441"/>
            <a:ext cx="4878526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ko-KR" altLang="en-US" sz="1800" b="1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altLang="ko-KR" sz="1800" b="1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이해</a:t>
            </a:r>
          </a:p>
          <a:p>
            <a:pPr marL="285750" lvl="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소스</a:t>
            </a:r>
          </a:p>
          <a:p>
            <a:pPr marL="285750" lvl="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불러오기</a:t>
            </a:r>
          </a:p>
          <a:p>
            <a:pPr marL="285750" lvl="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저장하기</a:t>
            </a:r>
          </a:p>
          <a:p>
            <a:pPr marL="285750" lvl="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400" kern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</a:t>
            </a: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</a:p>
          <a:p>
            <a:pPr marL="285750" lvl="8" algn="l" defTabSz="914400" latinLnBrk="1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ko-KR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400" kern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sz="14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 </a:t>
            </a:r>
            <a:r>
              <a:rPr lang="ko-KR" altLang="en-US" sz="1400" kern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ko-KR" altLang="en-US" sz="1400" kern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423F1E-F9D4-7546-8D02-E7E8FD3E6926}"/>
              </a:ext>
            </a:extLst>
          </p:cNvPr>
          <p:cNvSpPr/>
          <p:nvPr/>
        </p:nvSpPr>
        <p:spPr>
          <a:xfrm>
            <a:off x="698390" y="1101401"/>
            <a:ext cx="7584830" cy="879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데이터 준비는 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 분석의 시작 입니다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</a:p>
          <a:p>
            <a:pPr algn="l">
              <a:lnSpc>
                <a:spcPct val="150000"/>
              </a:lnSpc>
              <a:spcBef>
                <a:spcPts val="1052"/>
              </a:spcBef>
            </a:pP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 강의를 통해 </a:t>
            </a:r>
            <a:r>
              <a:rPr lang="ko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 구성을 이해하고 불러오는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여러 방법을 학습합니다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grpSp>
        <p:nvGrpSpPr>
          <p:cNvPr id="5" name="그룹">
            <a:extLst>
              <a:ext uri="{FF2B5EF4-FFF2-40B4-BE49-F238E27FC236}">
                <a16:creationId xmlns:a16="http://schemas.microsoft.com/office/drawing/2014/main" id="{2050049A-9F32-DF45-8DC0-8F7278ADF303}"/>
              </a:ext>
            </a:extLst>
          </p:cNvPr>
          <p:cNvGrpSpPr/>
          <p:nvPr/>
        </p:nvGrpSpPr>
        <p:grpSpPr>
          <a:xfrm>
            <a:off x="1152049" y="2694989"/>
            <a:ext cx="2000029" cy="2452673"/>
            <a:chOff x="0" y="0"/>
            <a:chExt cx="4818076" cy="5945010"/>
          </a:xfrm>
        </p:grpSpPr>
        <p:grpSp>
          <p:nvGrpSpPr>
            <p:cNvPr id="6" name="그룹">
              <a:extLst>
                <a:ext uri="{FF2B5EF4-FFF2-40B4-BE49-F238E27FC236}">
                  <a16:creationId xmlns:a16="http://schemas.microsoft.com/office/drawing/2014/main" id="{8CCB119E-D7B5-D049-B14E-2DE786793690}"/>
                </a:ext>
              </a:extLst>
            </p:cNvPr>
            <p:cNvGrpSpPr/>
            <p:nvPr/>
          </p:nvGrpSpPr>
          <p:grpSpPr>
            <a:xfrm>
              <a:off x="-1" y="1095661"/>
              <a:ext cx="4818078" cy="4849350"/>
              <a:chOff x="0" y="0"/>
              <a:chExt cx="4818076" cy="4849348"/>
            </a:xfrm>
          </p:grpSpPr>
          <p:grpSp>
            <p:nvGrpSpPr>
              <p:cNvPr id="14" name="그룹">
                <a:extLst>
                  <a:ext uri="{FF2B5EF4-FFF2-40B4-BE49-F238E27FC236}">
                    <a16:creationId xmlns:a16="http://schemas.microsoft.com/office/drawing/2014/main" id="{E4A6868B-4C11-1D47-8AC8-CF38F64B17C0}"/>
                  </a:ext>
                </a:extLst>
              </p:cNvPr>
              <p:cNvGrpSpPr/>
              <p:nvPr/>
            </p:nvGrpSpPr>
            <p:grpSpPr>
              <a:xfrm>
                <a:off x="776795" y="0"/>
                <a:ext cx="4041282" cy="4568821"/>
                <a:chOff x="0" y="0"/>
                <a:chExt cx="4041281" cy="4568820"/>
              </a:xfrm>
            </p:grpSpPr>
            <p:sp>
              <p:nvSpPr>
                <p:cNvPr id="20" name="도형">
                  <a:extLst>
                    <a:ext uri="{FF2B5EF4-FFF2-40B4-BE49-F238E27FC236}">
                      <a16:creationId xmlns:a16="http://schemas.microsoft.com/office/drawing/2014/main" id="{9459D63B-558D-2342-811B-F4D2736C6906}"/>
                    </a:ext>
                  </a:extLst>
                </p:cNvPr>
                <p:cNvSpPr/>
                <p:nvPr/>
              </p:nvSpPr>
              <p:spPr>
                <a:xfrm flipH="1">
                  <a:off x="0" y="3995689"/>
                  <a:ext cx="194230" cy="5731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787" y="0"/>
                      </a:moveTo>
                      <a:lnTo>
                        <a:pt x="0" y="2323"/>
                      </a:lnTo>
                      <a:lnTo>
                        <a:pt x="3216" y="21600"/>
                      </a:lnTo>
                      <a:lnTo>
                        <a:pt x="21600" y="13279"/>
                      </a:lnTo>
                      <a:lnTo>
                        <a:pt x="6787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1" name="도형">
                  <a:extLst>
                    <a:ext uri="{FF2B5EF4-FFF2-40B4-BE49-F238E27FC236}">
                      <a16:creationId xmlns:a16="http://schemas.microsoft.com/office/drawing/2014/main" id="{0FFAE748-E5C0-7D43-B2D8-08FE13AF9A63}"/>
                    </a:ext>
                  </a:extLst>
                </p:cNvPr>
                <p:cNvSpPr/>
                <p:nvPr/>
              </p:nvSpPr>
              <p:spPr>
                <a:xfrm rot="840000" flipH="1">
                  <a:off x="3339362" y="52590"/>
                  <a:ext cx="573636" cy="11309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61" h="21515" extrusionOk="0">
                      <a:moveTo>
                        <a:pt x="16954" y="9693"/>
                      </a:moveTo>
                      <a:cubicBezTo>
                        <a:pt x="17593" y="9975"/>
                        <a:pt x="18543" y="9894"/>
                        <a:pt x="19297" y="10073"/>
                      </a:cubicBezTo>
                      <a:cubicBezTo>
                        <a:pt x="20738" y="10415"/>
                        <a:pt x="20842" y="11330"/>
                        <a:pt x="20971" y="12131"/>
                      </a:cubicBezTo>
                      <a:cubicBezTo>
                        <a:pt x="21122" y="13066"/>
                        <a:pt x="21545" y="14000"/>
                        <a:pt x="21272" y="14931"/>
                      </a:cubicBezTo>
                      <a:cubicBezTo>
                        <a:pt x="21039" y="15727"/>
                        <a:pt x="20311" y="16464"/>
                        <a:pt x="19196" y="17032"/>
                      </a:cubicBezTo>
                      <a:lnTo>
                        <a:pt x="20181" y="21303"/>
                      </a:lnTo>
                      <a:lnTo>
                        <a:pt x="6182" y="21515"/>
                      </a:lnTo>
                      <a:cubicBezTo>
                        <a:pt x="6925" y="20583"/>
                        <a:pt x="6757" y="19526"/>
                        <a:pt x="5731" y="18667"/>
                      </a:cubicBezTo>
                      <a:cubicBezTo>
                        <a:pt x="5389" y="18382"/>
                        <a:pt x="4960" y="18127"/>
                        <a:pt x="4536" y="17872"/>
                      </a:cubicBezTo>
                      <a:cubicBezTo>
                        <a:pt x="3845" y="17457"/>
                        <a:pt x="3161" y="17033"/>
                        <a:pt x="2697" y="16541"/>
                      </a:cubicBezTo>
                      <a:cubicBezTo>
                        <a:pt x="2194" y="16008"/>
                        <a:pt x="1976" y="15421"/>
                        <a:pt x="1618" y="14859"/>
                      </a:cubicBezTo>
                      <a:cubicBezTo>
                        <a:pt x="1291" y="14345"/>
                        <a:pt x="850" y="13842"/>
                        <a:pt x="517" y="13351"/>
                      </a:cubicBezTo>
                      <a:cubicBezTo>
                        <a:pt x="309" y="13043"/>
                        <a:pt x="151" y="12739"/>
                        <a:pt x="56" y="12413"/>
                      </a:cubicBezTo>
                      <a:cubicBezTo>
                        <a:pt x="-55" y="12035"/>
                        <a:pt x="-39" y="11644"/>
                        <a:pt x="474" y="11383"/>
                      </a:cubicBezTo>
                      <a:cubicBezTo>
                        <a:pt x="936" y="11148"/>
                        <a:pt x="1685" y="11124"/>
                        <a:pt x="2209" y="10918"/>
                      </a:cubicBezTo>
                      <a:cubicBezTo>
                        <a:pt x="2923" y="10637"/>
                        <a:pt x="3049" y="10097"/>
                        <a:pt x="3795" y="9835"/>
                      </a:cubicBezTo>
                      <a:cubicBezTo>
                        <a:pt x="4369" y="9634"/>
                        <a:pt x="5120" y="9668"/>
                        <a:pt x="5767" y="9543"/>
                      </a:cubicBezTo>
                      <a:cubicBezTo>
                        <a:pt x="6949" y="9314"/>
                        <a:pt x="7698" y="8579"/>
                        <a:pt x="9010" y="8630"/>
                      </a:cubicBezTo>
                      <a:cubicBezTo>
                        <a:pt x="9414" y="8646"/>
                        <a:pt x="9781" y="8747"/>
                        <a:pt x="10171" y="8801"/>
                      </a:cubicBezTo>
                      <a:cubicBezTo>
                        <a:pt x="10505" y="8848"/>
                        <a:pt x="10854" y="8859"/>
                        <a:pt x="11198" y="8835"/>
                      </a:cubicBezTo>
                      <a:cubicBezTo>
                        <a:pt x="11569" y="6525"/>
                        <a:pt x="11688" y="4207"/>
                        <a:pt x="11553" y="1890"/>
                      </a:cubicBezTo>
                      <a:cubicBezTo>
                        <a:pt x="11512" y="1186"/>
                        <a:pt x="11612" y="408"/>
                        <a:pt x="12799" y="100"/>
                      </a:cubicBezTo>
                      <a:cubicBezTo>
                        <a:pt x="13510" y="-85"/>
                        <a:pt x="14361" y="-2"/>
                        <a:pt x="14991" y="255"/>
                      </a:cubicBezTo>
                      <a:cubicBezTo>
                        <a:pt x="16109" y="711"/>
                        <a:pt x="16246" y="1501"/>
                        <a:pt x="16270" y="2238"/>
                      </a:cubicBezTo>
                      <a:cubicBezTo>
                        <a:pt x="16338" y="4388"/>
                        <a:pt x="16075" y="6540"/>
                        <a:pt x="16288" y="8689"/>
                      </a:cubicBezTo>
                      <a:cubicBezTo>
                        <a:pt x="16325" y="9059"/>
                        <a:pt x="16406" y="9452"/>
                        <a:pt x="16954" y="969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5" name="그룹">
                <a:extLst>
                  <a:ext uri="{FF2B5EF4-FFF2-40B4-BE49-F238E27FC236}">
                    <a16:creationId xmlns:a16="http://schemas.microsoft.com/office/drawing/2014/main" id="{36510DE8-DDFF-DC48-B3C7-D7F165FB5450}"/>
                  </a:ext>
                </a:extLst>
              </p:cNvPr>
              <p:cNvGrpSpPr/>
              <p:nvPr/>
            </p:nvGrpSpPr>
            <p:grpSpPr>
              <a:xfrm>
                <a:off x="-1" y="550046"/>
                <a:ext cx="4477882" cy="4299303"/>
                <a:chOff x="0" y="0"/>
                <a:chExt cx="4477880" cy="4299302"/>
              </a:xfrm>
            </p:grpSpPr>
            <p:sp>
              <p:nvSpPr>
                <p:cNvPr id="16" name="도형">
                  <a:extLst>
                    <a:ext uri="{FF2B5EF4-FFF2-40B4-BE49-F238E27FC236}">
                      <a16:creationId xmlns:a16="http://schemas.microsoft.com/office/drawing/2014/main" id="{A06D68B4-E34B-1247-8F1E-17421AC28EFD}"/>
                    </a:ext>
                  </a:extLst>
                </p:cNvPr>
                <p:cNvSpPr/>
                <p:nvPr/>
              </p:nvSpPr>
              <p:spPr>
                <a:xfrm>
                  <a:off x="931659" y="3231772"/>
                  <a:ext cx="2157493" cy="10675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89" h="21600" extrusionOk="0">
                      <a:moveTo>
                        <a:pt x="705" y="0"/>
                      </a:moveTo>
                      <a:cubicBezTo>
                        <a:pt x="353" y="4475"/>
                        <a:pt x="132" y="8985"/>
                        <a:pt x="42" y="13512"/>
                      </a:cubicBezTo>
                      <a:cubicBezTo>
                        <a:pt x="-11" y="16207"/>
                        <a:pt x="-6" y="18903"/>
                        <a:pt x="12" y="21600"/>
                      </a:cubicBezTo>
                      <a:lnTo>
                        <a:pt x="21589" y="21600"/>
                      </a:lnTo>
                      <a:cubicBezTo>
                        <a:pt x="21526" y="20434"/>
                        <a:pt x="21457" y="19270"/>
                        <a:pt x="21396" y="18103"/>
                      </a:cubicBezTo>
                      <a:lnTo>
                        <a:pt x="20072" y="329"/>
                      </a:lnTo>
                      <a:lnTo>
                        <a:pt x="705" y="0"/>
                      </a:lnTo>
                      <a:close/>
                    </a:path>
                  </a:pathLst>
                </a:custGeom>
                <a:solidFill>
                  <a:srgbClr val="348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17" name="그룹">
                  <a:extLst>
                    <a:ext uri="{FF2B5EF4-FFF2-40B4-BE49-F238E27FC236}">
                      <a16:creationId xmlns:a16="http://schemas.microsoft.com/office/drawing/2014/main" id="{F9D60B1D-588D-8E45-85EA-6B72FA7CD460}"/>
                    </a:ext>
                  </a:extLst>
                </p:cNvPr>
                <p:cNvGrpSpPr/>
                <p:nvPr/>
              </p:nvGrpSpPr>
              <p:grpSpPr>
                <a:xfrm>
                  <a:off x="-1" y="0"/>
                  <a:ext cx="4477882" cy="3949666"/>
                  <a:chOff x="0" y="0"/>
                  <a:chExt cx="4477880" cy="3949665"/>
                </a:xfrm>
              </p:grpSpPr>
              <p:sp>
                <p:nvSpPr>
                  <p:cNvPr id="18" name="도형">
                    <a:extLst>
                      <a:ext uri="{FF2B5EF4-FFF2-40B4-BE49-F238E27FC236}">
                        <a16:creationId xmlns:a16="http://schemas.microsoft.com/office/drawing/2014/main" id="{9A4446ED-0624-8C45-B3D4-BC3C74C170AC}"/>
                      </a:ext>
                    </a:extLst>
                  </p:cNvPr>
                  <p:cNvSpPr/>
                  <p:nvPr/>
                </p:nvSpPr>
                <p:spPr>
                  <a:xfrm flipH="1">
                    <a:off x="-1" y="30078"/>
                    <a:ext cx="4477882" cy="39195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477" h="21600" extrusionOk="0">
                        <a:moveTo>
                          <a:pt x="11163" y="0"/>
                        </a:moveTo>
                        <a:cubicBezTo>
                          <a:pt x="10588" y="273"/>
                          <a:pt x="10005" y="524"/>
                          <a:pt x="9416" y="753"/>
                        </a:cubicBezTo>
                        <a:cubicBezTo>
                          <a:pt x="8694" y="1033"/>
                          <a:pt x="7954" y="1285"/>
                          <a:pt x="7322" y="1778"/>
                        </a:cubicBezTo>
                        <a:cubicBezTo>
                          <a:pt x="6456" y="2453"/>
                          <a:pt x="5893" y="3488"/>
                          <a:pt x="5366" y="4508"/>
                        </a:cubicBezTo>
                        <a:cubicBezTo>
                          <a:pt x="4947" y="5317"/>
                          <a:pt x="4539" y="6137"/>
                          <a:pt x="4142" y="6967"/>
                        </a:cubicBezTo>
                        <a:lnTo>
                          <a:pt x="2580" y="2708"/>
                        </a:lnTo>
                        <a:lnTo>
                          <a:pt x="0" y="3350"/>
                        </a:lnTo>
                        <a:cubicBezTo>
                          <a:pt x="409" y="4584"/>
                          <a:pt x="802" y="5830"/>
                          <a:pt x="1166" y="7083"/>
                        </a:cubicBezTo>
                        <a:cubicBezTo>
                          <a:pt x="1478" y="8157"/>
                          <a:pt x="1807" y="9239"/>
                          <a:pt x="2242" y="10233"/>
                        </a:cubicBezTo>
                        <a:cubicBezTo>
                          <a:pt x="2454" y="10717"/>
                          <a:pt x="2698" y="11211"/>
                          <a:pt x="3127" y="11433"/>
                        </a:cubicBezTo>
                        <a:cubicBezTo>
                          <a:pt x="3464" y="11607"/>
                          <a:pt x="3846" y="11572"/>
                          <a:pt x="4199" y="11448"/>
                        </a:cubicBezTo>
                        <a:cubicBezTo>
                          <a:pt x="4743" y="11256"/>
                          <a:pt x="5212" y="10867"/>
                          <a:pt x="5643" y="10442"/>
                        </a:cubicBezTo>
                        <a:cubicBezTo>
                          <a:pt x="6625" y="9473"/>
                          <a:pt x="7469" y="8336"/>
                          <a:pt x="8157" y="7075"/>
                        </a:cubicBezTo>
                        <a:lnTo>
                          <a:pt x="7362" y="17914"/>
                        </a:lnTo>
                        <a:lnTo>
                          <a:pt x="16700" y="17911"/>
                        </a:lnTo>
                        <a:cubicBezTo>
                          <a:pt x="16644" y="17273"/>
                          <a:pt x="16578" y="16636"/>
                          <a:pt x="16502" y="16000"/>
                        </a:cubicBezTo>
                        <a:cubicBezTo>
                          <a:pt x="16418" y="15286"/>
                          <a:pt x="16321" y="14574"/>
                          <a:pt x="16212" y="13864"/>
                        </a:cubicBezTo>
                        <a:cubicBezTo>
                          <a:pt x="16338" y="13310"/>
                          <a:pt x="16477" y="12758"/>
                          <a:pt x="16630" y="12209"/>
                        </a:cubicBezTo>
                        <a:cubicBezTo>
                          <a:pt x="16862" y="11376"/>
                          <a:pt x="17124" y="10553"/>
                          <a:pt x="17415" y="9745"/>
                        </a:cubicBezTo>
                        <a:lnTo>
                          <a:pt x="18675" y="12975"/>
                        </a:lnTo>
                        <a:lnTo>
                          <a:pt x="16933" y="18527"/>
                        </a:lnTo>
                        <a:cubicBezTo>
                          <a:pt x="17079" y="19120"/>
                          <a:pt x="17218" y="19716"/>
                          <a:pt x="17350" y="20313"/>
                        </a:cubicBezTo>
                        <a:cubicBezTo>
                          <a:pt x="17445" y="20741"/>
                          <a:pt x="17537" y="21170"/>
                          <a:pt x="17625" y="21600"/>
                        </a:cubicBezTo>
                        <a:cubicBezTo>
                          <a:pt x="18309" y="20488"/>
                          <a:pt x="18962" y="19351"/>
                          <a:pt x="19582" y="18191"/>
                        </a:cubicBezTo>
                        <a:cubicBezTo>
                          <a:pt x="20163" y="17107"/>
                          <a:pt x="20715" y="16000"/>
                          <a:pt x="21135" y="14821"/>
                        </a:cubicBezTo>
                        <a:cubicBezTo>
                          <a:pt x="21247" y="14504"/>
                          <a:pt x="21350" y="14182"/>
                          <a:pt x="21410" y="13847"/>
                        </a:cubicBezTo>
                        <a:cubicBezTo>
                          <a:pt x="21600" y="12782"/>
                          <a:pt x="21349" y="11705"/>
                          <a:pt x="21104" y="10657"/>
                        </a:cubicBezTo>
                        <a:cubicBezTo>
                          <a:pt x="20795" y="9333"/>
                          <a:pt x="20479" y="7981"/>
                          <a:pt x="20171" y="6659"/>
                        </a:cubicBezTo>
                        <a:cubicBezTo>
                          <a:pt x="20038" y="6090"/>
                          <a:pt x="19903" y="5521"/>
                          <a:pt x="19748" y="4971"/>
                        </a:cubicBezTo>
                        <a:cubicBezTo>
                          <a:pt x="19601" y="4446"/>
                          <a:pt x="19431" y="3928"/>
                          <a:pt x="19192" y="3450"/>
                        </a:cubicBezTo>
                        <a:cubicBezTo>
                          <a:pt x="18583" y="2234"/>
                          <a:pt x="17585" y="1364"/>
                          <a:pt x="16472" y="789"/>
                        </a:cubicBezTo>
                        <a:cubicBezTo>
                          <a:pt x="16209" y="653"/>
                          <a:pt x="15940" y="534"/>
                          <a:pt x="15667" y="427"/>
                        </a:cubicBezTo>
                        <a:cubicBezTo>
                          <a:pt x="15441" y="338"/>
                          <a:pt x="15212" y="258"/>
                          <a:pt x="14979" y="199"/>
                        </a:cubicBezTo>
                        <a:cubicBezTo>
                          <a:pt x="14329" y="37"/>
                          <a:pt x="13662" y="47"/>
                          <a:pt x="13001" y="43"/>
                        </a:cubicBezTo>
                        <a:cubicBezTo>
                          <a:pt x="12390" y="41"/>
                          <a:pt x="11777" y="26"/>
                          <a:pt x="11163" y="0"/>
                        </a:cubicBezTo>
                        <a:close/>
                      </a:path>
                    </a:pathLst>
                  </a:custGeom>
                  <a:solidFill>
                    <a:srgbClr val="3484C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19" name="도형">
                    <a:extLst>
                      <a:ext uri="{FF2B5EF4-FFF2-40B4-BE49-F238E27FC236}">
                        <a16:creationId xmlns:a16="http://schemas.microsoft.com/office/drawing/2014/main" id="{E015FA10-FAEF-B042-8522-3A2410B8AFDD}"/>
                      </a:ext>
                    </a:extLst>
                  </p:cNvPr>
                  <p:cNvSpPr/>
                  <p:nvPr/>
                </p:nvSpPr>
                <p:spPr>
                  <a:xfrm flipH="1">
                    <a:off x="1326545" y="0"/>
                    <a:ext cx="1010948" cy="328192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597" extrusionOk="0">
                        <a:moveTo>
                          <a:pt x="4166" y="128"/>
                        </a:moveTo>
                        <a:lnTo>
                          <a:pt x="0" y="21320"/>
                        </a:lnTo>
                        <a:cubicBezTo>
                          <a:pt x="3568" y="21507"/>
                          <a:pt x="7181" y="21600"/>
                          <a:pt x="10800" y="21597"/>
                        </a:cubicBezTo>
                        <a:cubicBezTo>
                          <a:pt x="14421" y="21594"/>
                          <a:pt x="18034" y="21496"/>
                          <a:pt x="21600" y="21303"/>
                        </a:cubicBezTo>
                        <a:cubicBezTo>
                          <a:pt x="17268" y="20517"/>
                          <a:pt x="14003" y="19275"/>
                          <a:pt x="12406" y="17807"/>
                        </a:cubicBezTo>
                        <a:cubicBezTo>
                          <a:pt x="12078" y="17505"/>
                          <a:pt x="11824" y="17196"/>
                          <a:pt x="11674" y="16881"/>
                        </a:cubicBezTo>
                        <a:cubicBezTo>
                          <a:pt x="11227" y="15945"/>
                          <a:pt x="11691" y="15017"/>
                          <a:pt x="12139" y="14087"/>
                        </a:cubicBezTo>
                        <a:cubicBezTo>
                          <a:pt x="13436" y="11396"/>
                          <a:pt x="14605" y="8696"/>
                          <a:pt x="16561" y="6043"/>
                        </a:cubicBezTo>
                        <a:cubicBezTo>
                          <a:pt x="17319" y="5015"/>
                          <a:pt x="18195" y="3994"/>
                          <a:pt x="18640" y="2948"/>
                        </a:cubicBezTo>
                        <a:cubicBezTo>
                          <a:pt x="19056" y="1970"/>
                          <a:pt x="19090" y="981"/>
                          <a:pt x="18741" y="0"/>
                        </a:cubicBezTo>
                        <a:lnTo>
                          <a:pt x="4166" y="1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</p:grpSp>
        <p:grpSp>
          <p:nvGrpSpPr>
            <p:cNvPr id="7" name="그룹">
              <a:extLst>
                <a:ext uri="{FF2B5EF4-FFF2-40B4-BE49-F238E27FC236}">
                  <a16:creationId xmlns:a16="http://schemas.microsoft.com/office/drawing/2014/main" id="{85D45BA4-B73D-5B4C-982B-F5B88E835D59}"/>
                </a:ext>
              </a:extLst>
            </p:cNvPr>
            <p:cNvGrpSpPr/>
            <p:nvPr/>
          </p:nvGrpSpPr>
          <p:grpSpPr>
            <a:xfrm>
              <a:off x="1347796" y="1559498"/>
              <a:ext cx="919560" cy="762839"/>
              <a:chOff x="0" y="0"/>
              <a:chExt cx="919559" cy="762837"/>
            </a:xfrm>
          </p:grpSpPr>
          <p:sp>
            <p:nvSpPr>
              <p:cNvPr id="11" name="도형">
                <a:extLst>
                  <a:ext uri="{FF2B5EF4-FFF2-40B4-BE49-F238E27FC236}">
                    <a16:creationId xmlns:a16="http://schemas.microsoft.com/office/drawing/2014/main" id="{3B2CF1A6-CED1-7444-B0E0-C125CC7C3EDD}"/>
                  </a:ext>
                </a:extLst>
              </p:cNvPr>
              <p:cNvSpPr/>
              <p:nvPr/>
            </p:nvSpPr>
            <p:spPr>
              <a:xfrm>
                <a:off x="112512" y="58703"/>
                <a:ext cx="685456" cy="212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1407"/>
                    </a:lnTo>
                    <a:lnTo>
                      <a:pt x="1989" y="21600"/>
                    </a:lnTo>
                    <a:lnTo>
                      <a:pt x="19176" y="1986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99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2" name="도형">
                <a:extLst>
                  <a:ext uri="{FF2B5EF4-FFF2-40B4-BE49-F238E27FC236}">
                    <a16:creationId xmlns:a16="http://schemas.microsoft.com/office/drawing/2014/main" id="{68CB4191-073B-E34D-8365-23C08CE1F4A2}"/>
                  </a:ext>
                </a:extLst>
              </p:cNvPr>
              <p:cNvSpPr/>
              <p:nvPr/>
            </p:nvSpPr>
            <p:spPr>
              <a:xfrm flipH="1">
                <a:off x="190964" y="0"/>
                <a:ext cx="535422" cy="5989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26" y="0"/>
                    </a:moveTo>
                    <a:cubicBezTo>
                      <a:pt x="2568" y="1299"/>
                      <a:pt x="2341" y="2590"/>
                      <a:pt x="2046" y="3870"/>
                    </a:cubicBezTo>
                    <a:cubicBezTo>
                      <a:pt x="1552" y="6020"/>
                      <a:pt x="867" y="8131"/>
                      <a:pt x="0" y="10184"/>
                    </a:cubicBezTo>
                    <a:lnTo>
                      <a:pt x="10993" y="21600"/>
                    </a:lnTo>
                    <a:lnTo>
                      <a:pt x="21600" y="10184"/>
                    </a:lnTo>
                    <a:cubicBezTo>
                      <a:pt x="20733" y="8131"/>
                      <a:pt x="20048" y="6020"/>
                      <a:pt x="19554" y="3870"/>
                    </a:cubicBezTo>
                    <a:cubicBezTo>
                      <a:pt x="19259" y="2590"/>
                      <a:pt x="19032" y="1299"/>
                      <a:pt x="18874" y="0"/>
                    </a:cubicBezTo>
                    <a:lnTo>
                      <a:pt x="2726" y="0"/>
                    </a:lnTo>
                    <a:close/>
                  </a:path>
                </a:pathLst>
              </a:custGeom>
              <a:solidFill>
                <a:srgbClr val="B9B9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3" name="도형">
                <a:extLst>
                  <a:ext uri="{FF2B5EF4-FFF2-40B4-BE49-F238E27FC236}">
                    <a16:creationId xmlns:a16="http://schemas.microsoft.com/office/drawing/2014/main" id="{2426B474-FE1E-E04F-B568-29B2BCBDB534}"/>
                  </a:ext>
                </a:extLst>
              </p:cNvPr>
              <p:cNvSpPr/>
              <p:nvPr/>
            </p:nvSpPr>
            <p:spPr>
              <a:xfrm>
                <a:off x="0" y="62352"/>
                <a:ext cx="919560" cy="700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26" y="0"/>
                    </a:moveTo>
                    <a:lnTo>
                      <a:pt x="10590" y="16423"/>
                    </a:lnTo>
                    <a:lnTo>
                      <a:pt x="2694" y="343"/>
                    </a:lnTo>
                    <a:lnTo>
                      <a:pt x="0" y="4026"/>
                    </a:lnTo>
                    <a:lnTo>
                      <a:pt x="4978" y="21600"/>
                    </a:lnTo>
                    <a:lnTo>
                      <a:pt x="10618" y="16558"/>
                    </a:lnTo>
                    <a:lnTo>
                      <a:pt x="17582" y="21478"/>
                    </a:lnTo>
                    <a:lnTo>
                      <a:pt x="21600" y="4773"/>
                    </a:lnTo>
                    <a:lnTo>
                      <a:pt x="18626" y="0"/>
                    </a:ln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8" name="그룹">
              <a:extLst>
                <a:ext uri="{FF2B5EF4-FFF2-40B4-BE49-F238E27FC236}">
                  <a16:creationId xmlns:a16="http://schemas.microsoft.com/office/drawing/2014/main" id="{BD16DBAE-5019-4541-B2A4-DBABCF9147F6}"/>
                </a:ext>
              </a:extLst>
            </p:cNvPr>
            <p:cNvGrpSpPr/>
            <p:nvPr/>
          </p:nvGrpSpPr>
          <p:grpSpPr>
            <a:xfrm>
              <a:off x="1174593" y="-1"/>
              <a:ext cx="1263534" cy="1768988"/>
              <a:chOff x="0" y="0"/>
              <a:chExt cx="1263532" cy="1768986"/>
            </a:xfrm>
          </p:grpSpPr>
          <p:sp>
            <p:nvSpPr>
              <p:cNvPr id="9" name="도형">
                <a:extLst>
                  <a:ext uri="{FF2B5EF4-FFF2-40B4-BE49-F238E27FC236}">
                    <a16:creationId xmlns:a16="http://schemas.microsoft.com/office/drawing/2014/main" id="{77E773F8-E2CD-F74F-8CE5-5EF2186C5AF5}"/>
                  </a:ext>
                </a:extLst>
              </p:cNvPr>
              <p:cNvSpPr/>
              <p:nvPr/>
            </p:nvSpPr>
            <p:spPr>
              <a:xfrm flipH="1">
                <a:off x="0" y="368485"/>
                <a:ext cx="1263533" cy="140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9" h="21544" extrusionOk="0">
                    <a:moveTo>
                      <a:pt x="13300" y="0"/>
                    </a:moveTo>
                    <a:cubicBezTo>
                      <a:pt x="12956" y="318"/>
                      <a:pt x="12587" y="607"/>
                      <a:pt x="12192" y="871"/>
                    </a:cubicBezTo>
                    <a:cubicBezTo>
                      <a:pt x="11552" y="1300"/>
                      <a:pt x="10851" y="1648"/>
                      <a:pt x="10112" y="1913"/>
                    </a:cubicBezTo>
                    <a:cubicBezTo>
                      <a:pt x="10319" y="1723"/>
                      <a:pt x="10459" y="1484"/>
                      <a:pt x="10514" y="1221"/>
                    </a:cubicBezTo>
                    <a:cubicBezTo>
                      <a:pt x="10558" y="1008"/>
                      <a:pt x="10548" y="786"/>
                      <a:pt x="10478" y="578"/>
                    </a:cubicBezTo>
                    <a:cubicBezTo>
                      <a:pt x="9313" y="1174"/>
                      <a:pt x="8059" y="1612"/>
                      <a:pt x="6754" y="1872"/>
                    </a:cubicBezTo>
                    <a:cubicBezTo>
                      <a:pt x="5463" y="2131"/>
                      <a:pt x="4134" y="2217"/>
                      <a:pt x="2816" y="2125"/>
                    </a:cubicBezTo>
                    <a:cubicBezTo>
                      <a:pt x="2220" y="3390"/>
                      <a:pt x="1861" y="4718"/>
                      <a:pt x="1656" y="6065"/>
                    </a:cubicBezTo>
                    <a:cubicBezTo>
                      <a:pt x="1642" y="6361"/>
                      <a:pt x="1604" y="6650"/>
                      <a:pt x="1530" y="6928"/>
                    </a:cubicBezTo>
                    <a:cubicBezTo>
                      <a:pt x="1397" y="8433"/>
                      <a:pt x="1483" y="9954"/>
                      <a:pt x="1843" y="11446"/>
                    </a:cubicBezTo>
                    <a:cubicBezTo>
                      <a:pt x="1911" y="11727"/>
                      <a:pt x="1990" y="12009"/>
                      <a:pt x="2075" y="12285"/>
                    </a:cubicBezTo>
                    <a:cubicBezTo>
                      <a:pt x="1592" y="10912"/>
                      <a:pt x="1201" y="9521"/>
                      <a:pt x="861" y="8125"/>
                    </a:cubicBezTo>
                    <a:cubicBezTo>
                      <a:pt x="719" y="8264"/>
                      <a:pt x="567" y="8397"/>
                      <a:pt x="441" y="8548"/>
                    </a:cubicBezTo>
                    <a:cubicBezTo>
                      <a:pt x="-143" y="9252"/>
                      <a:pt x="-78" y="10170"/>
                      <a:pt x="236" y="10966"/>
                    </a:cubicBezTo>
                    <a:cubicBezTo>
                      <a:pt x="568" y="11810"/>
                      <a:pt x="1180" y="12555"/>
                      <a:pt x="2039" y="13083"/>
                    </a:cubicBezTo>
                    <a:cubicBezTo>
                      <a:pt x="2855" y="15320"/>
                      <a:pt x="4137" y="17291"/>
                      <a:pt x="5745" y="18953"/>
                    </a:cubicBezTo>
                    <a:cubicBezTo>
                      <a:pt x="7014" y="20263"/>
                      <a:pt x="8613" y="21485"/>
                      <a:pt x="10657" y="21541"/>
                    </a:cubicBezTo>
                    <a:cubicBezTo>
                      <a:pt x="12760" y="21600"/>
                      <a:pt x="14461" y="20433"/>
                      <a:pt x="15773" y="19124"/>
                    </a:cubicBezTo>
                    <a:cubicBezTo>
                      <a:pt x="17429" y="17472"/>
                      <a:pt x="18669" y="15428"/>
                      <a:pt x="19274" y="13083"/>
                    </a:cubicBezTo>
                    <a:cubicBezTo>
                      <a:pt x="20133" y="12555"/>
                      <a:pt x="20754" y="11810"/>
                      <a:pt x="21086" y="10966"/>
                    </a:cubicBezTo>
                    <a:cubicBezTo>
                      <a:pt x="21400" y="10170"/>
                      <a:pt x="21457" y="9252"/>
                      <a:pt x="20872" y="8548"/>
                    </a:cubicBezTo>
                    <a:cubicBezTo>
                      <a:pt x="20784" y="8443"/>
                      <a:pt x="20679" y="8350"/>
                      <a:pt x="20577" y="8255"/>
                    </a:cubicBezTo>
                    <a:cubicBezTo>
                      <a:pt x="20300" y="9250"/>
                      <a:pt x="19967" y="10231"/>
                      <a:pt x="19506" y="11178"/>
                    </a:cubicBezTo>
                    <a:cubicBezTo>
                      <a:pt x="19685" y="9686"/>
                      <a:pt x="19673" y="8203"/>
                      <a:pt x="19497" y="6749"/>
                    </a:cubicBezTo>
                    <a:cubicBezTo>
                      <a:pt x="19314" y="5236"/>
                      <a:pt x="18945" y="3701"/>
                      <a:pt x="17943" y="2418"/>
                    </a:cubicBezTo>
                    <a:cubicBezTo>
                      <a:pt x="16861" y="1032"/>
                      <a:pt x="15158" y="148"/>
                      <a:pt x="13300" y="0"/>
                    </a:cubicBez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" name="도형">
                <a:extLst>
                  <a:ext uri="{FF2B5EF4-FFF2-40B4-BE49-F238E27FC236}">
                    <a16:creationId xmlns:a16="http://schemas.microsoft.com/office/drawing/2014/main" id="{93B798F4-E098-6444-8278-02B35CEA8CB8}"/>
                  </a:ext>
                </a:extLst>
              </p:cNvPr>
              <p:cNvSpPr/>
              <p:nvPr/>
            </p:nvSpPr>
            <p:spPr>
              <a:xfrm flipH="1">
                <a:off x="5603" y="-1"/>
                <a:ext cx="1252239" cy="1167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4" h="19990" extrusionOk="0">
                    <a:moveTo>
                      <a:pt x="10403" y="6958"/>
                    </a:moveTo>
                    <a:cubicBezTo>
                      <a:pt x="9235" y="7621"/>
                      <a:pt x="7977" y="8106"/>
                      <a:pt x="6669" y="8396"/>
                    </a:cubicBezTo>
                    <a:cubicBezTo>
                      <a:pt x="5375" y="8684"/>
                      <a:pt x="4047" y="8778"/>
                      <a:pt x="2726" y="8675"/>
                    </a:cubicBezTo>
                    <a:cubicBezTo>
                      <a:pt x="1338" y="11949"/>
                      <a:pt x="997" y="15580"/>
                      <a:pt x="1752" y="19060"/>
                    </a:cubicBezTo>
                    <a:cubicBezTo>
                      <a:pt x="1819" y="19372"/>
                      <a:pt x="1896" y="19682"/>
                      <a:pt x="1981" y="19990"/>
                    </a:cubicBezTo>
                    <a:cubicBezTo>
                      <a:pt x="1362" y="18037"/>
                      <a:pt x="861" y="16058"/>
                      <a:pt x="476" y="14065"/>
                    </a:cubicBezTo>
                    <a:cubicBezTo>
                      <a:pt x="-15" y="11518"/>
                      <a:pt x="-311" y="8872"/>
                      <a:pt x="531" y="6418"/>
                    </a:cubicBezTo>
                    <a:cubicBezTo>
                      <a:pt x="2421" y="911"/>
                      <a:pt x="8698" y="-1610"/>
                      <a:pt x="13800" y="1089"/>
                    </a:cubicBezTo>
                    <a:cubicBezTo>
                      <a:pt x="15692" y="966"/>
                      <a:pt x="17519" y="1694"/>
                      <a:pt x="18818" y="3045"/>
                    </a:cubicBezTo>
                    <a:cubicBezTo>
                      <a:pt x="20470" y="4764"/>
                      <a:pt x="21050" y="7209"/>
                      <a:pt x="21155" y="9649"/>
                    </a:cubicBezTo>
                    <a:cubicBezTo>
                      <a:pt x="21289" y="12776"/>
                      <a:pt x="20707" y="15889"/>
                      <a:pt x="19448" y="18762"/>
                    </a:cubicBezTo>
                    <a:cubicBezTo>
                      <a:pt x="19627" y="17100"/>
                      <a:pt x="19622" y="15449"/>
                      <a:pt x="19446" y="13830"/>
                    </a:cubicBezTo>
                    <a:cubicBezTo>
                      <a:pt x="19263" y="12145"/>
                      <a:pt x="18886" y="10429"/>
                      <a:pt x="17881" y="9000"/>
                    </a:cubicBezTo>
                    <a:cubicBezTo>
                      <a:pt x="16797" y="7457"/>
                      <a:pt x="15098" y="6473"/>
                      <a:pt x="13235" y="6308"/>
                    </a:cubicBezTo>
                    <a:cubicBezTo>
                      <a:pt x="12891" y="6662"/>
                      <a:pt x="12519" y="6987"/>
                      <a:pt x="12124" y="7281"/>
                    </a:cubicBezTo>
                    <a:cubicBezTo>
                      <a:pt x="11482" y="7759"/>
                      <a:pt x="10781" y="8150"/>
                      <a:pt x="10040" y="8446"/>
                    </a:cubicBezTo>
                    <a:cubicBezTo>
                      <a:pt x="10248" y="8234"/>
                      <a:pt x="10388" y="7965"/>
                      <a:pt x="10443" y="7672"/>
                    </a:cubicBezTo>
                    <a:cubicBezTo>
                      <a:pt x="10487" y="7434"/>
                      <a:pt x="10473" y="7189"/>
                      <a:pt x="10403" y="6958"/>
                    </a:cubicBezTo>
                    <a:close/>
                  </a:path>
                </a:pathLst>
              </a:custGeom>
              <a:solidFill>
                <a:srgbClr val="7F7F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182136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공공 데이터 </a:t>
            </a:r>
            <a:r>
              <a:rPr lang="en-US" altLang="ko-KR" dirty="0"/>
              <a:t>OPEN 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03463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포탈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34126"/>
            <a:ext cx="4572000" cy="4098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공공데이터포털은 행정안정부에서 운영하는 공공 데이터 통합 제공 시스템이며 공공기관이 생성 또는 취득하여 관리하고 있는 공공데이터를 한 곳에서 제공하는 통합 창구입니다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정부에서 공개하여 다양한 공공데이터를 누구나 편리하고 쉽게 사용할 수 있도록 제공하는 것을 목적으로 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국민들이 쉽고 편리하게 공공데이터를 이용할 수 있도록 파일 데이터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API,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 등의 방식으로 제공하고 있으며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누구라도 쉽고 편리한 검색을 통해 원하는 공공데이터를 빠르고 정확하게 찾을 수 있습니다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874184"/>
            <a:ext cx="4105276" cy="239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06825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서비스 이용방법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8" y="1371338"/>
            <a:ext cx="3810841" cy="19145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872" y="1457452"/>
            <a:ext cx="4499162" cy="14074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58631" y="788807"/>
            <a:ext cx="1832553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/>
            <a:r>
              <a:rPr lang="ko-KR" altLang="ko-KR" sz="2400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 데이터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753766" y="885051"/>
            <a:ext cx="1261884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/>
            <a:r>
              <a:rPr lang="ko-KR" altLang="ko-KR" sz="2400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오픈</a:t>
            </a:r>
            <a:r>
              <a:rPr lang="en-US" altLang="ko-KR" sz="2400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endParaRPr lang="ko-KR" altLang="ko-KR" sz="2400" kern="1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125515"/>
              </p:ext>
            </p:extLst>
          </p:nvPr>
        </p:nvGraphicFramePr>
        <p:xfrm>
          <a:off x="1948742" y="3736692"/>
          <a:ext cx="5389880" cy="951219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97255">
                  <a:extLst>
                    <a:ext uri="{9D8B030D-6E8A-4147-A177-3AD203B41FA5}">
                      <a16:colId xmlns:a16="http://schemas.microsoft.com/office/drawing/2014/main" val="3272637185"/>
                    </a:ext>
                  </a:extLst>
                </a:gridCol>
                <a:gridCol w="2250440">
                  <a:extLst>
                    <a:ext uri="{9D8B030D-6E8A-4147-A177-3AD203B41FA5}">
                      <a16:colId xmlns:a16="http://schemas.microsoft.com/office/drawing/2014/main" val="4197207259"/>
                    </a:ext>
                  </a:extLst>
                </a:gridCol>
                <a:gridCol w="2242185">
                  <a:extLst>
                    <a:ext uri="{9D8B030D-6E8A-4147-A177-3AD203B41FA5}">
                      <a16:colId xmlns:a16="http://schemas.microsoft.com/office/drawing/2014/main" val="4091033883"/>
                    </a:ext>
                  </a:extLst>
                </a:gridCol>
              </a:tblGrid>
              <a:tr h="31707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구분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파일데이터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OPEN API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8355947"/>
                  </a:ext>
                </a:extLst>
              </a:tr>
              <a:tr h="31707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장점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편리성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프로그램 개발 필요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6154296"/>
                  </a:ext>
                </a:extLst>
              </a:tr>
              <a:tr h="31707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단점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일회성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지속적인 업데이트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7368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74983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공공 데이터 </a:t>
            </a:r>
            <a:r>
              <a:rPr lang="en-US" altLang="ko-KR" dirty="0"/>
              <a:t>API </a:t>
            </a:r>
            <a:r>
              <a:rPr lang="ko-KR" altLang="en-US" dirty="0"/>
              <a:t>이용방법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2634" y="619684"/>
            <a:ext cx="4756384" cy="259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+mj-ea"/>
              <a:buAutoNum type="circleNumDbPlain"/>
            </a:pP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+mj-ea"/>
              <a:buAutoNum type="circleNumDbPlain"/>
            </a:pP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검색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+mj-ea"/>
              <a:buAutoNum type="circleNumDbPlain"/>
            </a:pP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 신청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+mj-ea"/>
              <a:buAutoNum type="circleNumDbPlain"/>
            </a:pP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인증키 발급 확인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+mj-ea"/>
              <a:buAutoNum type="circleNumDbPlain"/>
            </a:pP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공공 데이터 테스트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ko-KR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57" y="1486608"/>
            <a:ext cx="2112592" cy="1730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203" y="496001"/>
            <a:ext cx="2172465" cy="1585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155" y="2940794"/>
            <a:ext cx="2285204" cy="161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096" y="3557454"/>
            <a:ext cx="2021339" cy="1418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그림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85" y="4559121"/>
            <a:ext cx="2197770" cy="2926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106331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키 인증 없이 </a:t>
            </a:r>
            <a:r>
              <a:rPr lang="en-US" altLang="ko-KR" dirty="0"/>
              <a:t>API </a:t>
            </a:r>
            <a:r>
              <a:rPr lang="ko-KR" altLang="en-US" dirty="0"/>
              <a:t>정보 가지고 오기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461" y="853026"/>
            <a:ext cx="8490505" cy="1125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마이크로 서비스 기업인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Apilayer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공개한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Restcountries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프로젝트는 전 세계 국가 관련 정보를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 없이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JSON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형식 데이터로 제공하고 있습니다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정보를 요청하면 </a:t>
            </a:r>
            <a:r>
              <a:rPr lang="ko-KR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국가명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전화번호등의 국가 정보를 가지고 옵니다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2586990" y="2755377"/>
            <a:ext cx="5396230" cy="79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5220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와 </a:t>
            </a:r>
            <a:r>
              <a:rPr lang="en-US" altLang="ko-KR" dirty="0"/>
              <a:t>HTTP </a:t>
            </a:r>
            <a:r>
              <a:rPr lang="ko-KR" altLang="en-US" dirty="0"/>
              <a:t>프로토콜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67" y="2431400"/>
            <a:ext cx="3122855" cy="248833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21495"/>
              </p:ext>
            </p:extLst>
          </p:nvPr>
        </p:nvGraphicFramePr>
        <p:xfrm>
          <a:off x="3620731" y="3391105"/>
          <a:ext cx="5285010" cy="152862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056006">
                  <a:extLst>
                    <a:ext uri="{9D8B030D-6E8A-4147-A177-3AD203B41FA5}">
                      <a16:colId xmlns:a16="http://schemas.microsoft.com/office/drawing/2014/main" val="2190249033"/>
                    </a:ext>
                  </a:extLst>
                </a:gridCol>
                <a:gridCol w="4229004">
                  <a:extLst>
                    <a:ext uri="{9D8B030D-6E8A-4147-A177-3AD203B41FA5}">
                      <a16:colId xmlns:a16="http://schemas.microsoft.com/office/drawing/2014/main" val="4063981710"/>
                    </a:ext>
                  </a:extLst>
                </a:gridCol>
              </a:tblGrid>
              <a:tr h="25477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METHOD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7207" marR="37207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kern="100" dirty="0">
                          <a:effectLst/>
                        </a:rPr>
                        <a:t>역할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7207" marR="37207" marT="0" marB="0" anchor="ctr"/>
                </a:tc>
                <a:extLst>
                  <a:ext uri="{0D108BD9-81ED-4DB2-BD59-A6C34878D82A}">
                    <a16:rowId xmlns:a16="http://schemas.microsoft.com/office/drawing/2014/main" val="1594629467"/>
                  </a:ext>
                </a:extLst>
              </a:tr>
              <a:tr h="25477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POST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7207" marR="37207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POST</a:t>
                      </a:r>
                      <a:r>
                        <a:rPr lang="ko-KR" sz="1050" kern="100" dirty="0">
                          <a:effectLst/>
                        </a:rPr>
                        <a:t>를 통해 해당</a:t>
                      </a:r>
                      <a:r>
                        <a:rPr lang="en-US" sz="1050" kern="100" dirty="0">
                          <a:effectLst/>
                        </a:rPr>
                        <a:t> URI</a:t>
                      </a:r>
                      <a:r>
                        <a:rPr lang="ko-KR" sz="1050" kern="100" dirty="0">
                          <a:effectLst/>
                        </a:rPr>
                        <a:t>를 요청하면 리소스를 생성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7207" marR="37207" marT="0" marB="0" anchor="ctr"/>
                </a:tc>
                <a:extLst>
                  <a:ext uri="{0D108BD9-81ED-4DB2-BD59-A6C34878D82A}">
                    <a16:rowId xmlns:a16="http://schemas.microsoft.com/office/drawing/2014/main" val="866238352"/>
                  </a:ext>
                </a:extLst>
              </a:tr>
              <a:tr h="50954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GET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7207" marR="37207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GET</a:t>
                      </a:r>
                      <a:r>
                        <a:rPr lang="ko-KR" sz="1050" kern="100" dirty="0">
                          <a:effectLst/>
                        </a:rPr>
                        <a:t>를 통해 해당 리소스를 조회합니다</a:t>
                      </a:r>
                      <a:r>
                        <a:rPr lang="en-US" sz="1050" kern="100" dirty="0">
                          <a:effectLst/>
                        </a:rPr>
                        <a:t>. </a:t>
                      </a:r>
                      <a:r>
                        <a:rPr lang="ko-KR" sz="1050" kern="100" dirty="0">
                          <a:effectLst/>
                        </a:rPr>
                        <a:t>리소스를 조회하고 해당 도큐먼트에 대한 자세한 정보를 가져온다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7207" marR="37207" marT="0" marB="0" anchor="ctr"/>
                </a:tc>
                <a:extLst>
                  <a:ext uri="{0D108BD9-81ED-4DB2-BD59-A6C34878D82A}">
                    <a16:rowId xmlns:a16="http://schemas.microsoft.com/office/drawing/2014/main" val="1298274372"/>
                  </a:ext>
                </a:extLst>
              </a:tr>
              <a:tr h="25477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PUT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7207" marR="37207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PUT</a:t>
                      </a:r>
                      <a:r>
                        <a:rPr lang="ko-KR" sz="1050" kern="100" dirty="0">
                          <a:effectLst/>
                        </a:rPr>
                        <a:t>를 통해 해당 리소스를 수정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7207" marR="37207" marT="0" marB="0" anchor="ctr"/>
                </a:tc>
                <a:extLst>
                  <a:ext uri="{0D108BD9-81ED-4DB2-BD59-A6C34878D82A}">
                    <a16:rowId xmlns:a16="http://schemas.microsoft.com/office/drawing/2014/main" val="1771925488"/>
                  </a:ext>
                </a:extLst>
              </a:tr>
              <a:tr h="25477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DELETE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7207" marR="37207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DELETE</a:t>
                      </a:r>
                      <a:r>
                        <a:rPr lang="ko-KR" sz="1050" kern="100" dirty="0">
                          <a:effectLst/>
                        </a:rPr>
                        <a:t>를 통해 리소스를 삭제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7207" marR="37207" marT="0" marB="0" anchor="ctr"/>
                </a:tc>
                <a:extLst>
                  <a:ext uri="{0D108BD9-81ED-4DB2-BD59-A6C34878D82A}">
                    <a16:rowId xmlns:a16="http://schemas.microsoft.com/office/drawing/2014/main" val="65363974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12499" y="506268"/>
            <a:ext cx="8029979" cy="1794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 에서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활용하는 기술은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프로토콜을 통해 이루어 집니다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웹이나 모바일 에서 정보를 주고 받는 과정은 사용자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서버의 </a:t>
            </a:r>
            <a:r>
              <a:rPr lang="ko-KR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통신등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보이지는 않지만 여러 계층과 단계를 진행합니다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프로토콜에서 정보를 요청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(Request)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쪽을 클라이언트라 하고 정보를 응답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(Response)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 보내는 부분을 서버라고 하며 이런 구조를 클라이언트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서버라고 합니다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16264" y="297389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latinLnBrk="1"/>
            <a:r>
              <a:rPr lang="en-US" altLang="ko-KR" sz="20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REST API</a:t>
            </a:r>
            <a:endParaRPr lang="ko-KR" altLang="ko-KR" sz="20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7781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ko-KR" altLang="en-US" dirty="0" err="1"/>
              <a:t>웹크롤링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1662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ko-KR" altLang="en-US" dirty="0"/>
              <a:t> 이해 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03539" y="717232"/>
            <a:ext cx="8180230" cy="3967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</a:t>
            </a:r>
            <a:r>
              <a:rPr lang="ko-KR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(Crawling)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웹 </a:t>
            </a:r>
            <a:r>
              <a:rPr lang="ko-KR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스크래이핑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(Scraping)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웹 페이지를 원본 그대고 불러와 웹 페이지 내에 데이터를 추출하는 기술입니다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(Crawling)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사전적으로는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기어다니는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것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뜻하기도 하는데 </a:t>
            </a:r>
            <a:r>
              <a:rPr lang="ko-KR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크롤링를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전용 소프트웨어는 </a:t>
            </a:r>
            <a:r>
              <a:rPr lang="ko-KR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웹크롤러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(Crawler)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라고 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파이썬에는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크롤링의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대표적인 라이브러리의 하나로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beautifulsoup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있습니다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특히 컴퓨터 프로그래밍이 익숙하지 않은 </a:t>
            </a:r>
            <a:r>
              <a:rPr lang="ko-KR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비전공자들나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인문 분야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적합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웹 크롤링하기 위해서는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웹소켓을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이용하여 원하는 웹사이트에 연결 요청을 진행해야 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요청을 응답으로 웹서버는 응답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(Response)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보내면 보통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HTML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JSON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형식으로 반환합니다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이렇게 반환된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HTML, JSON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Beautiful Soup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파싱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하는 것을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이라고 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01021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기본 설명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452300"/>
              </p:ext>
            </p:extLst>
          </p:nvPr>
        </p:nvGraphicFramePr>
        <p:xfrm>
          <a:off x="417048" y="2543088"/>
          <a:ext cx="8452631" cy="2228618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959614">
                  <a:extLst>
                    <a:ext uri="{9D8B030D-6E8A-4147-A177-3AD203B41FA5}">
                      <a16:colId xmlns:a16="http://schemas.microsoft.com/office/drawing/2014/main" val="2798567333"/>
                    </a:ext>
                  </a:extLst>
                </a:gridCol>
                <a:gridCol w="5493017">
                  <a:extLst>
                    <a:ext uri="{9D8B030D-6E8A-4147-A177-3AD203B41FA5}">
                      <a16:colId xmlns:a16="http://schemas.microsoft.com/office/drawing/2014/main" val="2736395309"/>
                    </a:ext>
                  </a:extLst>
                </a:gridCol>
              </a:tblGrid>
              <a:tr h="14971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문법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624" marR="1762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설명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624" marR="17624" marT="0" marB="0" anchor="ctr"/>
                </a:tc>
                <a:extLst>
                  <a:ext uri="{0D108BD9-81ED-4DB2-BD59-A6C34878D82A}">
                    <a16:rowId xmlns:a16="http://schemas.microsoft.com/office/drawing/2014/main" val="1315089471"/>
                  </a:ext>
                </a:extLst>
              </a:tr>
              <a:tr h="29128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from bs4 import </a:t>
                      </a:r>
                      <a:r>
                        <a:rPr lang="en-US" sz="1100" kern="100" dirty="0" err="1">
                          <a:effectLst/>
                        </a:rPr>
                        <a:t>BeautifulSoup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624" marR="17624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라이브러리 불러오기 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624" marR="17624" marT="0" marB="0" anchor="ctr"/>
                </a:tc>
                <a:extLst>
                  <a:ext uri="{0D108BD9-81ED-4DB2-BD59-A6C34878D82A}">
                    <a16:rowId xmlns:a16="http://schemas.microsoft.com/office/drawing/2014/main" val="2851623815"/>
                  </a:ext>
                </a:extLst>
              </a:tr>
              <a:tr h="29128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a = </a:t>
                      </a:r>
                      <a:r>
                        <a:rPr lang="en-US" sz="1100" kern="100" dirty="0" err="1">
                          <a:effectLst/>
                        </a:rPr>
                        <a:t>BeautifulSoup</a:t>
                      </a:r>
                      <a:r>
                        <a:rPr lang="en-US" sz="1100" kern="100" dirty="0">
                          <a:effectLst/>
                        </a:rPr>
                        <a:t>(html</a:t>
                      </a:r>
                      <a:r>
                        <a:rPr lang="ko-KR" sz="1100" kern="100" dirty="0">
                          <a:effectLst/>
                        </a:rPr>
                        <a:t>소스</a:t>
                      </a:r>
                      <a:r>
                        <a:rPr lang="en-US" sz="1100" kern="100" dirty="0">
                          <a:effectLst/>
                        </a:rPr>
                        <a:t>, '</a:t>
                      </a:r>
                      <a:r>
                        <a:rPr lang="en-US" sz="1100" kern="100" dirty="0" err="1">
                          <a:effectLst/>
                        </a:rPr>
                        <a:t>html.parser</a:t>
                      </a:r>
                      <a:r>
                        <a:rPr lang="en-US" sz="1100" kern="100" dirty="0">
                          <a:effectLst/>
                        </a:rPr>
                        <a:t>')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624" marR="17624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html </a:t>
                      </a:r>
                      <a:r>
                        <a:rPr lang="ko-KR" sz="1100" kern="100" dirty="0">
                          <a:effectLst/>
                        </a:rPr>
                        <a:t>소스를 </a:t>
                      </a:r>
                      <a:r>
                        <a:rPr lang="ko-KR" sz="1100" kern="100" dirty="0" err="1">
                          <a:effectLst/>
                        </a:rPr>
                        <a:t>파이썬으로</a:t>
                      </a:r>
                      <a:r>
                        <a:rPr lang="ko-KR" sz="1100" kern="100" dirty="0">
                          <a:effectLst/>
                        </a:rPr>
                        <a:t> </a:t>
                      </a:r>
                      <a:r>
                        <a:rPr lang="ko-KR" sz="1100" kern="100" dirty="0" err="1">
                          <a:effectLst/>
                        </a:rPr>
                        <a:t>파싱</a:t>
                      </a:r>
                      <a:r>
                        <a:rPr lang="en-US" sz="1100" kern="100" dirty="0">
                          <a:effectLst/>
                        </a:rPr>
                        <a:t>(</a:t>
                      </a:r>
                      <a:r>
                        <a:rPr lang="ko-KR" sz="1100" kern="100" dirty="0">
                          <a:effectLst/>
                        </a:rPr>
                        <a:t>불러오기</a:t>
                      </a:r>
                      <a:r>
                        <a:rPr lang="en-US" sz="1100" kern="100" dirty="0">
                          <a:effectLst/>
                        </a:rPr>
                        <a:t>) a</a:t>
                      </a:r>
                      <a:r>
                        <a:rPr lang="ko-KR" sz="1100" kern="100" dirty="0">
                          <a:effectLst/>
                        </a:rPr>
                        <a:t>에 저장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624" marR="17624" marT="0" marB="0" anchor="ctr"/>
                </a:tc>
                <a:extLst>
                  <a:ext uri="{0D108BD9-81ED-4DB2-BD59-A6C34878D82A}">
                    <a16:rowId xmlns:a16="http://schemas.microsoft.com/office/drawing/2014/main" val="4220163483"/>
                  </a:ext>
                </a:extLst>
              </a:tr>
              <a:tr h="14564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a.find('p')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624" marR="17624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</a:rPr>
                        <a:t>첫번째</a:t>
                      </a:r>
                      <a:r>
                        <a:rPr lang="en-US" sz="1100" kern="100" dirty="0">
                          <a:effectLst/>
                        </a:rPr>
                        <a:t> p </a:t>
                      </a:r>
                      <a:r>
                        <a:rPr lang="ko-KR" sz="1100" kern="100" dirty="0">
                          <a:effectLst/>
                        </a:rPr>
                        <a:t>태그 찾기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624" marR="17624" marT="0" marB="0" anchor="ctr"/>
                </a:tc>
                <a:extLst>
                  <a:ext uri="{0D108BD9-81ED-4DB2-BD59-A6C34878D82A}">
                    <a16:rowId xmlns:a16="http://schemas.microsoft.com/office/drawing/2014/main" val="740224850"/>
                  </a:ext>
                </a:extLst>
              </a:tr>
              <a:tr h="728206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a.find_all('p', class_= , id= 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624" marR="17624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a</a:t>
                      </a:r>
                      <a:r>
                        <a:rPr lang="ko-KR" sz="1100" kern="100" dirty="0">
                          <a:effectLst/>
                        </a:rPr>
                        <a:t>에 들어있는</a:t>
                      </a:r>
                      <a:r>
                        <a:rPr lang="en-US" sz="1100" kern="100" dirty="0">
                          <a:effectLst/>
                        </a:rPr>
                        <a:t> html </a:t>
                      </a:r>
                      <a:r>
                        <a:rPr lang="ko-KR" sz="1100" kern="100" dirty="0">
                          <a:effectLst/>
                        </a:rPr>
                        <a:t>소스에서 상</a:t>
                      </a:r>
                      <a:r>
                        <a:rPr lang="en-US" sz="1100" kern="100" dirty="0">
                          <a:effectLst/>
                        </a:rPr>
                        <a:t>/</a:t>
                      </a:r>
                      <a:r>
                        <a:rPr lang="ko-KR" sz="1100" kern="100" dirty="0">
                          <a:effectLst/>
                        </a:rPr>
                        <a:t>하위 구분 없이</a:t>
                      </a:r>
                      <a:r>
                        <a:rPr lang="en-US" sz="1100" kern="100" dirty="0">
                          <a:effectLst/>
                        </a:rPr>
                        <a:t> &lt;p&gt;</a:t>
                      </a:r>
                      <a:r>
                        <a:rPr lang="ko-KR" sz="1100" kern="100" dirty="0">
                          <a:effectLst/>
                        </a:rPr>
                        <a:t>태그 모두 추출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class_</a:t>
                      </a:r>
                      <a:r>
                        <a:rPr lang="ko-KR" sz="1100" kern="100" dirty="0">
                          <a:effectLst/>
                        </a:rPr>
                        <a:t>나</a:t>
                      </a:r>
                      <a:r>
                        <a:rPr lang="en-US" sz="1100" kern="100" dirty="0">
                          <a:effectLst/>
                        </a:rPr>
                        <a:t> id </a:t>
                      </a:r>
                      <a:r>
                        <a:rPr lang="ko-KR" sz="1100" kern="100" dirty="0">
                          <a:effectLst/>
                        </a:rPr>
                        <a:t>옵션을 사용하면</a:t>
                      </a:r>
                      <a:r>
                        <a:rPr lang="en-US" sz="1100" kern="100" dirty="0">
                          <a:effectLst/>
                        </a:rPr>
                        <a:t> </a:t>
                      </a:r>
                      <a:r>
                        <a:rPr lang="ko-KR" sz="1100" kern="100" dirty="0">
                          <a:effectLst/>
                        </a:rPr>
                        <a:t>해당하는</a:t>
                      </a:r>
                      <a:r>
                        <a:rPr lang="en-US" sz="1100" kern="100" dirty="0">
                          <a:effectLst/>
                        </a:rPr>
                        <a:t> class / id </a:t>
                      </a:r>
                      <a:r>
                        <a:rPr lang="ko-KR" sz="1100" kern="100" dirty="0">
                          <a:effectLst/>
                        </a:rPr>
                        <a:t>의</a:t>
                      </a:r>
                      <a:r>
                        <a:rPr lang="en-US" sz="1100" kern="100" dirty="0">
                          <a:effectLst/>
                        </a:rPr>
                        <a:t> p </a:t>
                      </a:r>
                      <a:r>
                        <a:rPr lang="ko-KR" sz="1100" kern="100" dirty="0">
                          <a:effectLst/>
                        </a:rPr>
                        <a:t>태그만 추출</a:t>
                      </a:r>
                      <a:r>
                        <a:rPr lang="en-US" sz="1100" kern="100" dirty="0">
                          <a:effectLst/>
                        </a:rPr>
                        <a:t> ex) </a:t>
                      </a:r>
                      <a:r>
                        <a:rPr lang="ko-KR" sz="1100" kern="100" dirty="0">
                          <a:effectLst/>
                        </a:rPr>
                        <a:t>일반 </a:t>
                      </a:r>
                      <a:r>
                        <a:rPr lang="en-US" sz="1100" kern="100" dirty="0">
                          <a:effectLst/>
                        </a:rPr>
                        <a:t>html</a:t>
                      </a:r>
                      <a:r>
                        <a:rPr lang="ko-KR" sz="1100" kern="100" dirty="0">
                          <a:effectLst/>
                        </a:rPr>
                        <a:t>형식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&lt;p class="</a:t>
                      </a:r>
                      <a:r>
                        <a:rPr lang="ko-KR" sz="1100" kern="100" dirty="0">
                          <a:effectLst/>
                        </a:rPr>
                        <a:t>뷁</a:t>
                      </a:r>
                      <a:r>
                        <a:rPr lang="en-US" sz="1100" kern="100" dirty="0">
                          <a:effectLst/>
                        </a:rPr>
                        <a:t>" ... ... id = "</a:t>
                      </a:r>
                      <a:r>
                        <a:rPr lang="ko-KR" sz="1100" kern="100" dirty="0" err="1">
                          <a:effectLst/>
                        </a:rPr>
                        <a:t>핡</a:t>
                      </a:r>
                      <a:r>
                        <a:rPr lang="en-US" sz="1100" kern="100" dirty="0">
                          <a:effectLst/>
                        </a:rPr>
                        <a:t>" &gt; ... &lt;/p&gt; 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624" marR="17624" marT="0" marB="0" anchor="ctr"/>
                </a:tc>
                <a:extLst>
                  <a:ext uri="{0D108BD9-81ED-4DB2-BD59-A6C34878D82A}">
                    <a16:rowId xmlns:a16="http://schemas.microsoft.com/office/drawing/2014/main" val="282905710"/>
                  </a:ext>
                </a:extLst>
              </a:tr>
              <a:tr h="29128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a.get_text()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624" marR="17624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a</a:t>
                      </a:r>
                      <a:r>
                        <a:rPr lang="ko-KR" sz="1100" kern="100" dirty="0">
                          <a:effectLst/>
                        </a:rPr>
                        <a:t>에</a:t>
                      </a:r>
                      <a:r>
                        <a:rPr lang="en-US" sz="1100" kern="100" dirty="0">
                          <a:effectLst/>
                        </a:rPr>
                        <a:t> </a:t>
                      </a:r>
                      <a:r>
                        <a:rPr lang="ko-KR" sz="1100" kern="100" dirty="0">
                          <a:effectLst/>
                        </a:rPr>
                        <a:t>저장된</a:t>
                      </a:r>
                      <a:r>
                        <a:rPr lang="en-US" sz="1100" kern="100" dirty="0">
                          <a:effectLst/>
                        </a:rPr>
                        <a:t> html </a:t>
                      </a:r>
                      <a:r>
                        <a:rPr lang="ko-KR" sz="1100" kern="100" dirty="0">
                          <a:effectLst/>
                        </a:rPr>
                        <a:t>소스 중</a:t>
                      </a:r>
                      <a:r>
                        <a:rPr lang="en-US" sz="1100" kern="100" dirty="0">
                          <a:effectLst/>
                        </a:rPr>
                        <a:t> </a:t>
                      </a:r>
                      <a:r>
                        <a:rPr lang="ko-KR" sz="1100" kern="100" dirty="0">
                          <a:effectLst/>
                        </a:rPr>
                        <a:t>태그</a:t>
                      </a:r>
                      <a:r>
                        <a:rPr lang="en-US" sz="1100" kern="100" dirty="0">
                          <a:effectLst/>
                        </a:rPr>
                        <a:t>(&lt;&gt;) </a:t>
                      </a:r>
                      <a:r>
                        <a:rPr lang="ko-KR" sz="1100" kern="100" dirty="0">
                          <a:effectLst/>
                        </a:rPr>
                        <a:t>밖에 있는 모든 문자 추출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624" marR="17624" marT="0" marB="0" anchor="ctr"/>
                </a:tc>
                <a:extLst>
                  <a:ext uri="{0D108BD9-81ED-4DB2-BD59-A6C34878D82A}">
                    <a16:rowId xmlns:a16="http://schemas.microsoft.com/office/drawing/2014/main" val="2291635042"/>
                  </a:ext>
                </a:extLst>
              </a:tr>
              <a:tr h="29128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a.p[ 'class' ]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624" marR="17624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a</a:t>
                      </a:r>
                      <a:r>
                        <a:rPr lang="ko-KR" sz="1100" kern="100" dirty="0">
                          <a:effectLst/>
                        </a:rPr>
                        <a:t>에 저장된</a:t>
                      </a:r>
                      <a:r>
                        <a:rPr lang="en-US" sz="1100" kern="100" dirty="0">
                          <a:effectLst/>
                        </a:rPr>
                        <a:t> html </a:t>
                      </a:r>
                      <a:r>
                        <a:rPr lang="ko-KR" sz="1100" kern="100" dirty="0">
                          <a:effectLst/>
                        </a:rPr>
                        <a:t>소스 중 첫번째</a:t>
                      </a:r>
                      <a:r>
                        <a:rPr lang="en-US" sz="1100" kern="100" dirty="0">
                          <a:effectLst/>
                        </a:rPr>
                        <a:t> p </a:t>
                      </a:r>
                      <a:r>
                        <a:rPr lang="ko-KR" sz="1100" kern="100" dirty="0">
                          <a:effectLst/>
                        </a:rPr>
                        <a:t>태그의</a:t>
                      </a:r>
                      <a:r>
                        <a:rPr lang="en-US" sz="1100" kern="100" dirty="0">
                          <a:effectLst/>
                        </a:rPr>
                        <a:t> class </a:t>
                      </a:r>
                      <a:r>
                        <a:rPr lang="ko-KR" sz="1100" kern="100" dirty="0">
                          <a:effectLst/>
                        </a:rPr>
                        <a:t>속성 내용 확인 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624" marR="17624" marT="0" marB="0" anchor="ctr"/>
                </a:tc>
                <a:extLst>
                  <a:ext uri="{0D108BD9-81ED-4DB2-BD59-A6C34878D82A}">
                    <a16:rowId xmlns:a16="http://schemas.microsoft.com/office/drawing/2014/main" val="232874533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568960" y="736980"/>
            <a:ext cx="5293849" cy="1577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500"/>
              </a:spcBef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라이브러리설치 </a:t>
            </a:r>
          </a:p>
          <a:p>
            <a:pPr algn="just">
              <a:lnSpc>
                <a:spcPct val="150000"/>
              </a:lnSpc>
              <a:spcBef>
                <a:spcPts val="500"/>
              </a:spcBef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BeautifulSoup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아나콘다 프롬프트에서 별도 설치 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  <a:spcBef>
                <a:spcPts val="500"/>
              </a:spcBef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&gt;pip install requests   </a:t>
            </a: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  <a:spcBef>
                <a:spcPts val="500"/>
              </a:spcBef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&gt;pip install BeautifulSoup4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8809" y="780175"/>
            <a:ext cx="5334000" cy="153416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5000" b="0" i="0" u="none" strike="noStrike" cap="none" spc="0" normalizeH="0" baseline="0">
              <a:ln>
                <a:noFill/>
              </a:ln>
              <a:solidFill>
                <a:srgbClr val="333333"/>
              </a:solidFill>
              <a:effectLst/>
              <a:uFillTx/>
              <a:latin typeface="+mn-lt"/>
              <a:ea typeface="+mn-ea"/>
              <a:cs typeface="+mn-cs"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74462786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네이버 웹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1285" y="830086"/>
            <a:ext cx="3925570" cy="141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+mj-ea"/>
              <a:buAutoNum type="circleNumDbPlain"/>
            </a:pPr>
            <a:r>
              <a:rPr lang="ko-KR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 날씨 웹 페이지 가져오기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+mj-ea"/>
              <a:buAutoNum type="circleNumDbPlain"/>
            </a:pPr>
            <a:r>
              <a:rPr lang="ko-KR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파싱</a:t>
            </a:r>
            <a:endParaRPr lang="ko-KR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+mj-ea"/>
              <a:buAutoNum type="circleNumDbPlain"/>
            </a:pPr>
            <a:r>
              <a:rPr lang="ko-KR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추출</a:t>
            </a: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4046855" y="676905"/>
            <a:ext cx="2445874" cy="171989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그룹 11"/>
          <p:cNvGrpSpPr/>
          <p:nvPr/>
        </p:nvGrpSpPr>
        <p:grpSpPr>
          <a:xfrm>
            <a:off x="6287398" y="1147797"/>
            <a:ext cx="2617960" cy="1777042"/>
            <a:chOff x="5944381" y="2036318"/>
            <a:chExt cx="2617960" cy="1777042"/>
          </a:xfrm>
        </p:grpSpPr>
        <p:pic>
          <p:nvPicPr>
            <p:cNvPr id="6" name="그림 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944381" y="2036318"/>
              <a:ext cx="2617960" cy="17770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7596378" y="2109206"/>
              <a:ext cx="403860" cy="2336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91706" y="2871206"/>
              <a:ext cx="403860" cy="2336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3697233" y="3247675"/>
            <a:ext cx="2127994" cy="1786382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10" name="그림 9"/>
          <p:cNvPicPr/>
          <p:nvPr/>
        </p:nvPicPr>
        <p:blipFill>
          <a:blip r:embed="rId5"/>
          <a:stretch>
            <a:fillRect/>
          </a:stretch>
        </p:blipFill>
        <p:spPr>
          <a:xfrm>
            <a:off x="1170431" y="3827239"/>
            <a:ext cx="1953769" cy="3136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/>
          <p:nvPr/>
        </p:nvPicPr>
        <p:blipFill>
          <a:blip r:embed="rId6"/>
          <a:stretch>
            <a:fillRect/>
          </a:stretch>
        </p:blipFill>
        <p:spPr>
          <a:xfrm>
            <a:off x="324474" y="3839241"/>
            <a:ext cx="619125" cy="3016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/>
          <p:nvPr/>
        </p:nvPicPr>
        <p:blipFill>
          <a:blip r:embed="rId7"/>
          <a:stretch>
            <a:fillRect/>
          </a:stretch>
        </p:blipFill>
        <p:spPr>
          <a:xfrm>
            <a:off x="5533244" y="3157443"/>
            <a:ext cx="2959808" cy="8266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312251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 이해</a:t>
            </a:r>
          </a:p>
        </p:txBody>
      </p:sp>
    </p:spTree>
    <p:extLst>
      <p:ext uri="{BB962C8B-B14F-4D97-AF65-F5344CB8AC3E}">
        <p14:creationId xmlns:p14="http://schemas.microsoft.com/office/powerpoint/2010/main" val="31219817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데이터의 발전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 descr="structured data vs. unstructured dat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18" y="2302988"/>
            <a:ext cx="4520077" cy="253302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>
            <a:off x="353412" y="829346"/>
            <a:ext cx="6870878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500"/>
              </a:spcBef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시대가 되면서 수치 중심의 데이터는 기술 발전으로 대량의 텍스트와 이미지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음성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모든 산업분야에서 만들어지는 데이터를 처리 할 수 있게 되었습니다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007427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정형데이터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structured data vs unstructured data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432" y="1576082"/>
            <a:ext cx="4395717" cy="31118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202733" y="627737"/>
            <a:ext cx="6822691" cy="108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정형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(Structure data)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미리 정해진 형식으로 구조화된 데이터입니다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행과 열로 표현되는 데이터를 저장하는 엑셀 시트나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RDBMS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테이블이 정형 데이터의 대표적인 예라고 할 수 있습니다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1008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반정형데이터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76517" y="753530"/>
            <a:ext cx="8271645" cy="151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반정형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(Semi-structure data)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특정한 형식에 따라 저장된 데이터이지만 정형데이터와 달리 형식에 대한 설명을 함께 제공해야 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구조를 해석하는 파싱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일종의 번역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과정이 필요하며 파일 형태로 저장됩니다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XML, JSON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등이 대표적인 사례입니다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922098"/>
              </p:ext>
            </p:extLst>
          </p:nvPr>
        </p:nvGraphicFramePr>
        <p:xfrm>
          <a:off x="2132511" y="2907040"/>
          <a:ext cx="5562614" cy="189678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781307">
                  <a:extLst>
                    <a:ext uri="{9D8B030D-6E8A-4147-A177-3AD203B41FA5}">
                      <a16:colId xmlns:a16="http://schemas.microsoft.com/office/drawing/2014/main" val="2908676164"/>
                    </a:ext>
                  </a:extLst>
                </a:gridCol>
                <a:gridCol w="2781307">
                  <a:extLst>
                    <a:ext uri="{9D8B030D-6E8A-4147-A177-3AD203B41FA5}">
                      <a16:colId xmlns:a16="http://schemas.microsoft.com/office/drawing/2014/main" val="2803436271"/>
                    </a:ext>
                  </a:extLst>
                </a:gridCol>
              </a:tblGrid>
              <a:tr h="2744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XML </a:t>
                      </a:r>
                      <a:r>
                        <a:rPr lang="ko-KR" sz="1200" kern="100">
                          <a:effectLst/>
                        </a:rPr>
                        <a:t>사례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0356" marR="30356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JSON </a:t>
                      </a:r>
                      <a:r>
                        <a:rPr lang="ko-KR" sz="1200" kern="100">
                          <a:effectLst/>
                        </a:rPr>
                        <a:t>사례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0356" marR="30356" marT="0" marB="0"/>
                </a:tc>
                <a:extLst>
                  <a:ext uri="{0D108BD9-81ED-4DB2-BD59-A6C34878D82A}">
                    <a16:rowId xmlns:a16="http://schemas.microsoft.com/office/drawing/2014/main" val="1254436505"/>
                  </a:ext>
                </a:extLst>
              </a:tr>
              <a:tr h="16223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&lt;</a:t>
                      </a:r>
                      <a:r>
                        <a:rPr lang="ko-KR" sz="1200" kern="100">
                          <a:effectLst/>
                        </a:rPr>
                        <a:t>도서정보</a:t>
                      </a:r>
                      <a:r>
                        <a:rPr lang="en-US" sz="1200" kern="100" dirty="0">
                          <a:effectLst/>
                        </a:rPr>
                        <a:t>&gt;</a:t>
                      </a:r>
                      <a:endParaRPr lang="ko-KR" sz="1200" kern="100">
                        <a:effectLst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&lt;</a:t>
                      </a:r>
                      <a:r>
                        <a:rPr lang="ko-KR" sz="1200" kern="100">
                          <a:effectLst/>
                        </a:rPr>
                        <a:t>도서명</a:t>
                      </a:r>
                      <a:r>
                        <a:rPr lang="en-US" sz="1200" kern="100">
                          <a:effectLst/>
                        </a:rPr>
                        <a:t>&gt; </a:t>
                      </a:r>
                      <a:r>
                        <a:rPr lang="ko-KR" sz="1200" kern="100">
                          <a:effectLst/>
                        </a:rPr>
                        <a:t>머신러닝</a:t>
                      </a:r>
                      <a:r>
                        <a:rPr lang="en-US" sz="1200" kern="100">
                          <a:effectLst/>
                        </a:rPr>
                        <a:t> &lt;/</a:t>
                      </a:r>
                      <a:r>
                        <a:rPr lang="ko-KR" sz="1200" kern="100">
                          <a:effectLst/>
                        </a:rPr>
                        <a:t>도서명</a:t>
                      </a:r>
                      <a:r>
                        <a:rPr lang="en-US" sz="1200" kern="100">
                          <a:effectLst/>
                        </a:rPr>
                        <a:t>&gt;</a:t>
                      </a:r>
                      <a:endParaRPr lang="ko-KR" sz="1200" kern="100">
                        <a:effectLst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&lt;</a:t>
                      </a:r>
                      <a:r>
                        <a:rPr lang="ko-KR" sz="1200" kern="100">
                          <a:effectLst/>
                        </a:rPr>
                        <a:t>가격</a:t>
                      </a:r>
                      <a:r>
                        <a:rPr lang="en-US" sz="1200" kern="100">
                          <a:effectLst/>
                        </a:rPr>
                        <a:t>&gt; 20,000 &lt;/</a:t>
                      </a:r>
                      <a:r>
                        <a:rPr lang="ko-KR" sz="1200" kern="100">
                          <a:effectLst/>
                        </a:rPr>
                        <a:t>가격</a:t>
                      </a:r>
                      <a:r>
                        <a:rPr lang="en-US" sz="1200" kern="100">
                          <a:effectLst/>
                        </a:rPr>
                        <a:t>&gt;</a:t>
                      </a:r>
                      <a:endParaRPr lang="ko-KR" sz="1200" kern="100">
                        <a:effectLst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&lt;</a:t>
                      </a:r>
                      <a:r>
                        <a:rPr lang="ko-KR" sz="1200" kern="100">
                          <a:effectLst/>
                        </a:rPr>
                        <a:t>출판사</a:t>
                      </a:r>
                      <a:r>
                        <a:rPr lang="en-US" sz="1200" kern="100">
                          <a:effectLst/>
                        </a:rPr>
                        <a:t>&gt; </a:t>
                      </a:r>
                      <a:r>
                        <a:rPr lang="ko-KR" sz="1200" kern="100">
                          <a:effectLst/>
                        </a:rPr>
                        <a:t>생능출판사</a:t>
                      </a:r>
                      <a:r>
                        <a:rPr lang="en-US" sz="1200" kern="100">
                          <a:effectLst/>
                        </a:rPr>
                        <a:t>&lt;/</a:t>
                      </a:r>
                      <a:r>
                        <a:rPr lang="ko-KR" sz="1200" kern="100">
                          <a:effectLst/>
                        </a:rPr>
                        <a:t>출판사</a:t>
                      </a:r>
                      <a:r>
                        <a:rPr lang="en-US" sz="1200" kern="100">
                          <a:effectLst/>
                        </a:rPr>
                        <a:t>&gt;</a:t>
                      </a:r>
                      <a:endParaRPr lang="ko-KR" sz="1200" kern="100">
                        <a:effectLst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&lt;/</a:t>
                      </a:r>
                      <a:r>
                        <a:rPr lang="ko-KR" sz="1200" kern="100">
                          <a:effectLst/>
                        </a:rPr>
                        <a:t>도서정보</a:t>
                      </a:r>
                      <a:r>
                        <a:rPr lang="en-US" sz="1200" kern="100">
                          <a:effectLst/>
                        </a:rPr>
                        <a:t>&gt;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0356" marR="30356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{</a:t>
                      </a:r>
                      <a:endParaRPr lang="ko-KR" sz="1200" kern="100">
                        <a:effectLst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 </a:t>
                      </a:r>
                      <a:r>
                        <a:rPr lang="ko-KR" sz="1200" kern="100">
                          <a:effectLst/>
                        </a:rPr>
                        <a:t>“도서명”</a:t>
                      </a:r>
                      <a:r>
                        <a:rPr lang="en-US" sz="1200" kern="100">
                          <a:effectLst/>
                        </a:rPr>
                        <a:t> : </a:t>
                      </a:r>
                      <a:r>
                        <a:rPr lang="ko-KR" sz="1200" kern="100">
                          <a:effectLst/>
                        </a:rPr>
                        <a:t>머신러닝</a:t>
                      </a: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 </a:t>
                      </a:r>
                      <a:r>
                        <a:rPr lang="ko-KR" sz="1200" kern="100">
                          <a:effectLst/>
                        </a:rPr>
                        <a:t>“가격”</a:t>
                      </a:r>
                      <a:r>
                        <a:rPr lang="en-US" sz="1200" kern="100">
                          <a:effectLst/>
                        </a:rPr>
                        <a:t> : 20,000</a:t>
                      </a:r>
                      <a:endParaRPr lang="ko-KR" sz="1200" kern="100">
                        <a:effectLst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 </a:t>
                      </a:r>
                      <a:r>
                        <a:rPr lang="ko-KR" sz="1200" kern="100">
                          <a:effectLst/>
                        </a:rPr>
                        <a:t>“출판사”</a:t>
                      </a:r>
                      <a:r>
                        <a:rPr lang="en-US" sz="1200" kern="100">
                          <a:effectLst/>
                        </a:rPr>
                        <a:t> : </a:t>
                      </a:r>
                      <a:r>
                        <a:rPr lang="ko-KR" sz="1200" kern="100">
                          <a:effectLst/>
                        </a:rPr>
                        <a:t>생능출판사</a:t>
                      </a: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}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0356" marR="30356" marT="0" marB="0"/>
                </a:tc>
                <a:extLst>
                  <a:ext uri="{0D108BD9-81ED-4DB2-BD59-A6C34878D82A}">
                    <a16:rowId xmlns:a16="http://schemas.microsoft.com/office/drawing/2014/main" val="903188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214187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비정형데이터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1846" y="666305"/>
            <a:ext cx="7828587" cy="761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비정형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(Unstructured data)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정해진 구조가 없이 저장된 데이터입니다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 algn="just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u"/>
            </a:pP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빅데이터의 대부분을 차지하는 텍스트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등이 대표적인 사례입니다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4954153" y="1717857"/>
            <a:ext cx="3211052" cy="29764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73" y="2238108"/>
            <a:ext cx="3251433" cy="20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067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 소스</a:t>
            </a:r>
          </a:p>
        </p:txBody>
      </p:sp>
    </p:spTree>
    <p:extLst>
      <p:ext uri="{BB962C8B-B14F-4D97-AF65-F5344CB8AC3E}">
        <p14:creationId xmlns:p14="http://schemas.microsoft.com/office/powerpoint/2010/main" val="200452097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데이터 구하기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74750" y="608908"/>
            <a:ext cx="4572000" cy="2581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(SNS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ko-KR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ko-KR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사물인터넷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오픈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API 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303" y="1122919"/>
            <a:ext cx="5956052" cy="347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018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333333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484C9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80000"/>
          </a:lnSpc>
          <a:spcBef>
            <a:spcPts val="55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n-lt"/>
            <a:ea typeface="+mn-ea"/>
            <a:cs typeface="+mn-cs"/>
            <a:sym typeface="Helvetica Neue T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8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Malgun Gothic" panose="020B0503020000020004" pitchFamily="34" charset="-127"/>
            <a:ea typeface="Malgun Gothic" panose="020B0503020000020004" pitchFamily="34" charset="-127"/>
            <a:sym typeface="Helvetica Neue Thin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UltraLight"/>
        <a:ea typeface="Helvetica Neue UltraLight"/>
        <a:cs typeface="Helvetica Neue UltraLight"/>
      </a:majorFont>
      <a:minorFont>
        <a:latin typeface="Helvetica Neue Thin"/>
        <a:ea typeface="Helvetica Neue Thin"/>
        <a:cs typeface="Helvetica Neue Thi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484C9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80000"/>
          </a:lnSpc>
          <a:spcBef>
            <a:spcPts val="55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n-lt"/>
            <a:ea typeface="+mn-ea"/>
            <a:cs typeface="+mn-cs"/>
            <a:sym typeface="Helvetica Neue T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80000"/>
          </a:lnSpc>
          <a:spcBef>
            <a:spcPts val="55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333333"/>
            </a:solidFill>
            <a:effectLst/>
            <a:uFillTx/>
            <a:latin typeface="+mn-lt"/>
            <a:ea typeface="+mn-ea"/>
            <a:cs typeface="+mn-cs"/>
            <a:sym typeface="Helvetica Neue T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8116</TotalTime>
  <Words>1278</Words>
  <Application>Microsoft Office PowerPoint</Application>
  <PresentationFormat>화면 슬라이드 쇼(16:9)</PresentationFormat>
  <Paragraphs>164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Gill Sans</vt:lpstr>
      <vt:lpstr>Lucida Grande</vt:lpstr>
      <vt:lpstr>NanumBarunGothicOTF</vt:lpstr>
      <vt:lpstr>맑은 고딕</vt:lpstr>
      <vt:lpstr>맑은 고딕</vt:lpstr>
      <vt:lpstr>Arial</vt:lpstr>
      <vt:lpstr>Wingdings</vt:lpstr>
      <vt:lpstr>White</vt:lpstr>
      <vt:lpstr>PowerPoint 프레젠테이션</vt:lpstr>
      <vt:lpstr>PowerPoint 프레젠테이션</vt:lpstr>
      <vt:lpstr>1. 데이터 이해</vt:lpstr>
      <vt:lpstr>PowerPoint 프레젠테이션</vt:lpstr>
      <vt:lpstr>PowerPoint 프레젠테이션</vt:lpstr>
      <vt:lpstr>PowerPoint 프레젠테이션</vt:lpstr>
      <vt:lpstr>PowerPoint 프레젠테이션</vt:lpstr>
      <vt:lpstr>2. 데이터 소스</vt:lpstr>
      <vt:lpstr>PowerPoint 프레젠테이션</vt:lpstr>
      <vt:lpstr>PowerPoint 프레젠테이션</vt:lpstr>
      <vt:lpstr>3. 데이터 불러오기</vt:lpstr>
      <vt:lpstr>PowerPoint 프레젠테이션</vt:lpstr>
      <vt:lpstr>PowerPoint 프레젠테이션</vt:lpstr>
      <vt:lpstr>PowerPoint 프레젠테이션</vt:lpstr>
      <vt:lpstr>PowerPoint 프레젠테이션</vt:lpstr>
      <vt:lpstr>4. 데이터 저장하기</vt:lpstr>
      <vt:lpstr>PowerPoint 프레젠테이션</vt:lpstr>
      <vt:lpstr>PowerPoint 프레젠테이션</vt:lpstr>
      <vt:lpstr>PowerPoint 프레젠테이션</vt:lpstr>
      <vt:lpstr>5. 공공 데이터 OPEN API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파이썬 웹크롤링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yoohyunji</dc:creator>
  <cp:lastModifiedBy>김현태</cp:lastModifiedBy>
  <cp:revision>578</cp:revision>
  <cp:lastPrinted>2019-06-02T12:53:31Z</cp:lastPrinted>
  <dcterms:modified xsi:type="dcterms:W3CDTF">2022-03-29T00:35:41Z</dcterms:modified>
</cp:coreProperties>
</file>